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0" r:id="rId3"/>
  </p:sldMasterIdLst>
  <p:notesMasterIdLst>
    <p:notesMasterId r:id="rId48"/>
  </p:notesMasterIdLst>
  <p:sldIdLst>
    <p:sldId id="257" r:id="rId4"/>
    <p:sldId id="259" r:id="rId5"/>
    <p:sldId id="258" r:id="rId6"/>
    <p:sldId id="287" r:id="rId7"/>
    <p:sldId id="261" r:id="rId8"/>
    <p:sldId id="271" r:id="rId9"/>
    <p:sldId id="262" r:id="rId10"/>
    <p:sldId id="266" r:id="rId11"/>
    <p:sldId id="269" r:id="rId12"/>
    <p:sldId id="303" r:id="rId13"/>
    <p:sldId id="270" r:id="rId14"/>
    <p:sldId id="268" r:id="rId15"/>
    <p:sldId id="272" r:id="rId16"/>
    <p:sldId id="260" r:id="rId17"/>
    <p:sldId id="289" r:id="rId18"/>
    <p:sldId id="300" r:id="rId19"/>
    <p:sldId id="291" r:id="rId20"/>
    <p:sldId id="288" r:id="rId21"/>
    <p:sldId id="292" r:id="rId22"/>
    <p:sldId id="293" r:id="rId23"/>
    <p:sldId id="273" r:id="rId24"/>
    <p:sldId id="274" r:id="rId25"/>
    <p:sldId id="275" r:id="rId26"/>
    <p:sldId id="277" r:id="rId27"/>
    <p:sldId id="264" r:id="rId28"/>
    <p:sldId id="265" r:id="rId29"/>
    <p:sldId id="276" r:id="rId30"/>
    <p:sldId id="263" r:id="rId31"/>
    <p:sldId id="302" r:id="rId32"/>
    <p:sldId id="278" r:id="rId33"/>
    <p:sldId id="294" r:id="rId34"/>
    <p:sldId id="282" r:id="rId35"/>
    <p:sldId id="279" r:id="rId36"/>
    <p:sldId id="295" r:id="rId37"/>
    <p:sldId id="296" r:id="rId38"/>
    <p:sldId id="297" r:id="rId39"/>
    <p:sldId id="301" r:id="rId40"/>
    <p:sldId id="299" r:id="rId41"/>
    <p:sldId id="280" r:id="rId42"/>
    <p:sldId id="283" r:id="rId43"/>
    <p:sldId id="284" r:id="rId44"/>
    <p:sldId id="286" r:id="rId45"/>
    <p:sldId id="304" r:id="rId46"/>
    <p:sldId id="285"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0" d="100"/>
          <a:sy n="80" d="100"/>
        </p:scale>
        <p:origin x="108" y="804"/>
      </p:cViewPr>
      <p:guideLst/>
    </p:cSldViewPr>
  </p:slideViewPr>
  <p:notesTextViewPr>
    <p:cViewPr>
      <p:scale>
        <a:sx n="1" d="1"/>
        <a:sy n="1" d="1"/>
      </p:scale>
      <p:origin x="0" y="0"/>
    </p:cViewPr>
  </p:notesTextViewPr>
  <p:sorterViewPr>
    <p:cViewPr>
      <p:scale>
        <a:sx n="100" d="100"/>
        <a:sy n="100" d="100"/>
      </p:scale>
      <p:origin x="0" y="-8904"/>
    </p:cViewPr>
  </p:sorterViewPr>
  <p:notesViewPr>
    <p:cSldViewPr snapToGrid="0">
      <p:cViewPr varScale="1">
        <p:scale>
          <a:sx n="53" d="100"/>
          <a:sy n="53" d="100"/>
        </p:scale>
        <p:origin x="2844"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notesMaster" Target="notesMasters/notesMaster1.xml"/><Relationship Id="rId8" Type="http://schemas.openxmlformats.org/officeDocument/2006/relationships/slide" Target="slides/slide5.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7F2F93-B9AE-4204-8DBB-5A80BC7A2026}" type="datetimeFigureOut">
              <a:rPr lang="en-US" smtClean="0"/>
              <a:t>12/03/2018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E60E4-A3E6-4F7B-9DF1-9739F4C3BE32}" type="slidenum">
              <a:rPr lang="en-US" smtClean="0"/>
              <a:t>‹#›</a:t>
            </a:fld>
            <a:endParaRPr lang="en-US"/>
          </a:p>
        </p:txBody>
      </p:sp>
    </p:spTree>
    <p:extLst>
      <p:ext uri="{BB962C8B-B14F-4D97-AF65-F5344CB8AC3E}">
        <p14:creationId xmlns:p14="http://schemas.microsoft.com/office/powerpoint/2010/main" val="198180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New box 5 1099-DIV for section 199A</a:t>
            </a:r>
            <a:r>
              <a:rPr lang="en-US" b="1" baseline="0" dirty="0"/>
              <a:t> dividends eligible for QBI</a:t>
            </a:r>
            <a:endParaRPr lang="en-US" b="1" dirty="0"/>
          </a:p>
        </p:txBody>
      </p:sp>
      <p:sp>
        <p:nvSpPr>
          <p:cNvPr id="4" name="Slide Number Placeholder 3"/>
          <p:cNvSpPr>
            <a:spLocks noGrp="1"/>
          </p:cNvSpPr>
          <p:nvPr>
            <p:ph type="sldNum" sz="quarter" idx="10"/>
          </p:nvPr>
        </p:nvSpPr>
        <p:spPr/>
        <p:txBody>
          <a:bodyPr/>
          <a:lstStyle/>
          <a:p>
            <a:fld id="{C7C1F54D-9D18-1946-9E2F-18E947461C76}" type="slidenum">
              <a:rPr lang="en-US" smtClean="0"/>
              <a:pPr/>
              <a:t>15</a:t>
            </a:fld>
            <a:endParaRPr lang="en-US"/>
          </a:p>
        </p:txBody>
      </p:sp>
    </p:spTree>
    <p:extLst>
      <p:ext uri="{BB962C8B-B14F-4D97-AF65-F5344CB8AC3E}">
        <p14:creationId xmlns:p14="http://schemas.microsoft.com/office/powerpoint/2010/main" val="2205836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757238"/>
            <a:ext cx="6716713" cy="37782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38</a:t>
            </a:fld>
            <a:endParaRPr lang="en-GB" altLang="en-US" dirty="0"/>
          </a:p>
        </p:txBody>
      </p:sp>
    </p:spTree>
    <p:extLst>
      <p:ext uri="{BB962C8B-B14F-4D97-AF65-F5344CB8AC3E}">
        <p14:creationId xmlns:p14="http://schemas.microsoft.com/office/powerpoint/2010/main" val="2881921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698500"/>
            <a:ext cx="6192837" cy="3484563"/>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Pct val="100000"/>
              <a:buFontTx/>
              <a:buNone/>
              <a:tabLst>
                <a:tab pos="737610" algn="l"/>
                <a:tab pos="1475219" algn="l"/>
                <a:tab pos="2212829" algn="l"/>
                <a:tab pos="2950439" algn="l"/>
              </a:tabLst>
              <a:defRPr/>
            </a:pPr>
            <a:fld id="{C7C1F54D-9D18-1946-9E2F-18E947461C76}" type="slidenum">
              <a:rPr kumimoji="0" lang="en-US" sz="1300" b="0" i="0" u="none" strike="noStrike" kern="1200" cap="none" spc="0" normalizeH="0" baseline="0" noProof="0" smtClean="0">
                <a:ln>
                  <a:noFill/>
                </a:ln>
                <a:solidFill>
                  <a:srgbClr val="000000"/>
                </a:solidFill>
                <a:effectLst/>
                <a:uLnTx/>
                <a:uFillTx/>
                <a:latin typeface="Cambria" pitchFamily="18" charset="0"/>
                <a:ea typeface="+mn-ea"/>
                <a:cs typeface="+mn-cs"/>
              </a:rPr>
              <a:pPr marL="0" marR="0" lvl="0" indent="0" algn="r" defTabSz="457200" rtl="0" eaLnBrk="1" fontAlgn="auto" latinLnBrk="0" hangingPunct="1">
                <a:lnSpc>
                  <a:spcPct val="100000"/>
                </a:lnSpc>
                <a:spcBef>
                  <a:spcPts val="0"/>
                </a:spcBef>
                <a:spcAft>
                  <a:spcPts val="0"/>
                </a:spcAft>
                <a:buClrTx/>
                <a:buSzPct val="100000"/>
                <a:buFontTx/>
                <a:buNone/>
                <a:tabLst>
                  <a:tab pos="737610" algn="l"/>
                  <a:tab pos="1475219" algn="l"/>
                  <a:tab pos="2212829" algn="l"/>
                  <a:tab pos="2950439" algn="l"/>
                </a:tabLst>
                <a:defRPr/>
              </a:pPr>
              <a:t>16</a:t>
            </a:fld>
            <a:endParaRPr kumimoji="0" lang="en-US" sz="1300" b="0" i="0" u="none" strike="noStrike" kern="1200" cap="none" spc="0" normalizeH="0" baseline="0" noProof="0">
              <a:ln>
                <a:noFill/>
              </a:ln>
              <a:solidFill>
                <a:srgbClr val="000000"/>
              </a:solidFill>
              <a:effectLst/>
              <a:uLnTx/>
              <a:uFillTx/>
              <a:latin typeface="Cambria" pitchFamily="18" charset="0"/>
              <a:ea typeface="+mn-ea"/>
              <a:cs typeface="+mn-cs"/>
            </a:endParaRPr>
          </a:p>
        </p:txBody>
      </p:sp>
    </p:spTree>
    <p:extLst>
      <p:ext uri="{BB962C8B-B14F-4D97-AF65-F5344CB8AC3E}">
        <p14:creationId xmlns:p14="http://schemas.microsoft.com/office/powerpoint/2010/main" val="27576998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See</a:t>
            </a:r>
            <a:r>
              <a:rPr lang="en-US" b="1" baseline="0" dirty="0"/>
              <a:t> Pub 4012 Tab F for TaxSlayer entries</a:t>
            </a:r>
          </a:p>
          <a:p>
            <a:endParaRPr lang="en-US" b="1" baseline="0" dirty="0"/>
          </a:p>
          <a:p>
            <a:r>
              <a:rPr lang="en-US" b="1" baseline="0" dirty="0"/>
              <a:t>Subtract net capital gain from taxable income before calculating QBI deduction</a:t>
            </a:r>
            <a:endParaRPr lang="en-US" b="1"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C7C1F54D-9D18-1946-9E2F-18E947461C76}" type="slidenum">
              <a:rPr lang="en-US" smtClean="0"/>
              <a:pPr/>
              <a:t>18</a:t>
            </a:fld>
            <a:endParaRPr lang="en-US"/>
          </a:p>
        </p:txBody>
      </p:sp>
    </p:spTree>
    <p:extLst>
      <p:ext uri="{BB962C8B-B14F-4D97-AF65-F5344CB8AC3E}">
        <p14:creationId xmlns:p14="http://schemas.microsoft.com/office/powerpoint/2010/main" val="24474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65887" eaLnBrk="1" fontAlgn="auto" hangingPunct="1">
              <a:spcBef>
                <a:spcPts val="0"/>
              </a:spcBef>
              <a:spcAft>
                <a:spcPts val="0"/>
              </a:spcAft>
              <a:buClrTx/>
              <a:buSzTx/>
              <a:buNone/>
              <a:defRPr/>
            </a:pPr>
            <a:r>
              <a:rPr lang="en-US" b="1" dirty="0"/>
              <a:t>Also referred to as Section199A Business Income Deduction</a:t>
            </a:r>
          </a:p>
          <a:p>
            <a:pPr marL="0" indent="0" defTabSz="465887" eaLnBrk="1" fontAlgn="auto" hangingPunct="1">
              <a:spcBef>
                <a:spcPts val="0"/>
              </a:spcBef>
              <a:spcAft>
                <a:spcPts val="0"/>
              </a:spcAft>
              <a:buClrTx/>
              <a:buSzTx/>
              <a:buNone/>
              <a:defRPr/>
            </a:pPr>
            <a:endParaRPr lang="en-US" b="1" dirty="0"/>
          </a:p>
          <a:p>
            <a:endParaRPr lang="en-US" b="1" baseline="0" dirty="0"/>
          </a:p>
          <a:p>
            <a:r>
              <a:rPr lang="en-US" b="1" baseline="0" dirty="0"/>
              <a:t>Remember: Subtract net capital gain from taxable income before calculating QBI deduction</a:t>
            </a:r>
            <a:endParaRPr lang="en-US" b="1" dirty="0"/>
          </a:p>
          <a:p>
            <a:pPr marL="0" indent="0" defTabSz="465887" eaLnBrk="1" fontAlgn="auto" hangingPunct="1">
              <a:spcBef>
                <a:spcPts val="0"/>
              </a:spcBef>
              <a:spcAft>
                <a:spcPts val="0"/>
              </a:spcAft>
              <a:buClrTx/>
              <a:buSzTx/>
              <a:buNone/>
              <a:defRPr/>
            </a:pPr>
            <a:endParaRPr lang="en-US" b="1" dirty="0"/>
          </a:p>
          <a:p>
            <a:pPr marL="0" indent="0" defTabSz="465887" eaLnBrk="1" fontAlgn="auto" hangingPunct="1">
              <a:spcBef>
                <a:spcPts val="0"/>
              </a:spcBef>
              <a:spcAft>
                <a:spcPts val="0"/>
              </a:spcAft>
              <a:buClrTx/>
              <a:buSzTx/>
              <a:buNone/>
              <a:defRPr/>
            </a:pPr>
            <a:endParaRPr lang="en-US" b="1" dirty="0"/>
          </a:p>
          <a:p>
            <a:pPr marL="0" indent="0" defTabSz="465887" eaLnBrk="1" fontAlgn="auto" hangingPunct="1">
              <a:spcBef>
                <a:spcPts val="0"/>
              </a:spcBef>
              <a:spcAft>
                <a:spcPts val="0"/>
              </a:spcAft>
              <a:buClrTx/>
              <a:buSzTx/>
              <a:buNone/>
              <a:defRPr/>
            </a:pPr>
            <a:endParaRPr lang="en-US" b="1" dirty="0"/>
          </a:p>
          <a:p>
            <a:endParaRPr lang="en-US" dirty="0"/>
          </a:p>
        </p:txBody>
      </p:sp>
      <p:sp>
        <p:nvSpPr>
          <p:cNvPr id="4" name="Slide Number Placeholder 3"/>
          <p:cNvSpPr>
            <a:spLocks noGrp="1"/>
          </p:cNvSpPr>
          <p:nvPr>
            <p:ph type="sldNum" sz="quarter" idx="10"/>
          </p:nvPr>
        </p:nvSpPr>
        <p:spPr/>
        <p:txBody>
          <a:bodyPr/>
          <a:lstStyle/>
          <a:p>
            <a:fld id="{C7C1F54D-9D18-1946-9E2F-18E947461C76}" type="slidenum">
              <a:rPr lang="en-US" smtClean="0"/>
              <a:pPr/>
              <a:t>19</a:t>
            </a:fld>
            <a:endParaRPr lang="en-US"/>
          </a:p>
        </p:txBody>
      </p:sp>
    </p:spTree>
    <p:extLst>
      <p:ext uri="{BB962C8B-B14F-4D97-AF65-F5344CB8AC3E}">
        <p14:creationId xmlns:p14="http://schemas.microsoft.com/office/powerpoint/2010/main" val="2592488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defTabSz="465887" eaLnBrk="1" fontAlgn="auto" hangingPunct="1">
              <a:spcBef>
                <a:spcPts val="0"/>
              </a:spcBef>
              <a:spcAft>
                <a:spcPts val="0"/>
              </a:spcAft>
              <a:buClrTx/>
              <a:buSzTx/>
              <a:buNone/>
              <a:defRPr/>
            </a:pPr>
            <a:r>
              <a:rPr lang="en-US" b="1" dirty="0"/>
              <a:t>Also referred to as Section199A Business Income Deduction</a:t>
            </a:r>
          </a:p>
          <a:p>
            <a:endParaRPr lang="en-US" b="1" baseline="0" dirty="0"/>
          </a:p>
          <a:p>
            <a:r>
              <a:rPr lang="en-US" b="1" baseline="0" dirty="0"/>
              <a:t>Subtract net capital gain from taxable income before calculating QBI deduction</a:t>
            </a:r>
            <a:endParaRPr lang="en-US" b="1" dirty="0"/>
          </a:p>
          <a:p>
            <a:endParaRPr lang="en-US" dirty="0"/>
          </a:p>
        </p:txBody>
      </p:sp>
      <p:sp>
        <p:nvSpPr>
          <p:cNvPr id="4" name="Slide Number Placeholder 3"/>
          <p:cNvSpPr>
            <a:spLocks noGrp="1"/>
          </p:cNvSpPr>
          <p:nvPr>
            <p:ph type="sldNum" sz="quarter" idx="10"/>
          </p:nvPr>
        </p:nvSpPr>
        <p:spPr/>
        <p:txBody>
          <a:bodyPr/>
          <a:lstStyle/>
          <a:p>
            <a:fld id="{C7C1F54D-9D18-1946-9E2F-18E947461C76}" type="slidenum">
              <a:rPr lang="en-US" smtClean="0"/>
              <a:pPr/>
              <a:t>20</a:t>
            </a:fld>
            <a:endParaRPr lang="en-US"/>
          </a:p>
        </p:txBody>
      </p:sp>
    </p:spTree>
    <p:extLst>
      <p:ext uri="{BB962C8B-B14F-4D97-AF65-F5344CB8AC3E}">
        <p14:creationId xmlns:p14="http://schemas.microsoft.com/office/powerpoint/2010/main" val="808042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pPr marL="0" indent="0" defTabSz="931774">
              <a:buNone/>
              <a:defRPr/>
            </a:pPr>
            <a:r>
              <a:rPr lang="en-US" dirty="0"/>
              <a:t>Training materials will include guidance on law</a:t>
            </a:r>
          </a:p>
          <a:p>
            <a:endParaRPr lang="en-US" dirty="0"/>
          </a:p>
        </p:txBody>
      </p:sp>
      <p:sp>
        <p:nvSpPr>
          <p:cNvPr id="4" name="Slide Number Placeholder 3"/>
          <p:cNvSpPr>
            <a:spLocks noGrp="1"/>
          </p:cNvSpPr>
          <p:nvPr>
            <p:ph type="sldNum" sz="quarter" idx="10"/>
          </p:nvPr>
        </p:nvSpPr>
        <p:spPr/>
        <p:txBody>
          <a:bodyPr/>
          <a:lstStyle/>
          <a:p>
            <a:fld id="{ADB74363-D9FF-41F1-BFEB-EA69DF98566B}" type="slidenum">
              <a:rPr lang="en-US" smtClean="0"/>
              <a:t>32</a:t>
            </a:fld>
            <a:endParaRPr lang="en-US"/>
          </a:p>
        </p:txBody>
      </p:sp>
    </p:spTree>
    <p:extLst>
      <p:ext uri="{BB962C8B-B14F-4D97-AF65-F5344CB8AC3E}">
        <p14:creationId xmlns:p14="http://schemas.microsoft.com/office/powerpoint/2010/main" val="1570540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2925" y="757238"/>
            <a:ext cx="6716713" cy="3778250"/>
          </a:xfrm>
        </p:spPr>
      </p:sp>
      <p:sp>
        <p:nvSpPr>
          <p:cNvPr id="3" name="Notes Placeholder 2"/>
          <p:cNvSpPr>
            <a:spLocks noGrp="1"/>
          </p:cNvSpPr>
          <p:nvPr>
            <p:ph type="body" idx="1"/>
          </p:nvPr>
        </p:nvSpPr>
        <p:spPr/>
        <p:txBody>
          <a:bodyPr/>
          <a:lstStyle/>
          <a:p>
            <a:r>
              <a:rPr lang="en-US" b="1" dirty="0"/>
              <a:t>This is newly in scope – and</a:t>
            </a:r>
            <a:r>
              <a:rPr lang="en-US" b="1" baseline="0" dirty="0"/>
              <a:t> can be applied to prior years via an amended return</a:t>
            </a:r>
            <a:endParaRPr lang="en-US" b="1" dirty="0"/>
          </a:p>
          <a:p>
            <a:r>
              <a:rPr lang="en-US" b="1" dirty="0"/>
              <a:t>If</a:t>
            </a:r>
            <a:r>
              <a:rPr lang="en-US" b="1" baseline="0" dirty="0"/>
              <a:t> a Counselor prepares a return with a Schedule C, they should be well versed in the self-employed health insurance deduction</a:t>
            </a:r>
          </a:p>
          <a:p>
            <a:endParaRPr lang="en-US" b="1" baseline="0" dirty="0"/>
          </a:p>
          <a:p>
            <a:r>
              <a:rPr lang="en-US" b="1" baseline="0" dirty="0"/>
              <a:t>SE health insurance deduction is iterative when PTC is involved and may require up to three recalculations</a:t>
            </a:r>
          </a:p>
          <a:p>
            <a:endParaRPr lang="en-US" dirty="0"/>
          </a:p>
        </p:txBody>
      </p:sp>
      <p:sp>
        <p:nvSpPr>
          <p:cNvPr id="4" name="Slide Number Placeholder 3"/>
          <p:cNvSpPr>
            <a:spLocks noGrp="1"/>
          </p:cNvSpPr>
          <p:nvPr>
            <p:ph type="sldNum" idx="10"/>
          </p:nvPr>
        </p:nvSpPr>
        <p:spPr/>
        <p:txBody>
          <a:bodyPr/>
          <a:lstStyle/>
          <a:p>
            <a:pPr>
              <a:defRPr/>
            </a:pPr>
            <a:fld id="{ACF07F8E-1CD9-4420-A0F6-18114577D57D}" type="slidenum">
              <a:rPr lang="en-GB" altLang="en-US" smtClean="0"/>
              <a:pPr>
                <a:defRPr/>
              </a:pPr>
              <a:t>34</a:t>
            </a:fld>
            <a:endParaRPr lang="en-GB" altLang="en-US" dirty="0"/>
          </a:p>
        </p:txBody>
      </p:sp>
    </p:spTree>
    <p:extLst>
      <p:ext uri="{BB962C8B-B14F-4D97-AF65-F5344CB8AC3E}">
        <p14:creationId xmlns:p14="http://schemas.microsoft.com/office/powerpoint/2010/main" val="745680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indent="0" defTabSz="483306" eaLnBrk="1" fontAlgn="auto" hangingPunct="1">
              <a:spcBef>
                <a:spcPts val="0"/>
              </a:spcBef>
              <a:spcAft>
                <a:spcPts val="0"/>
              </a:spcAft>
              <a:buClrTx/>
              <a:buSzTx/>
              <a:buNone/>
              <a:defRPr/>
            </a:pPr>
            <a:r>
              <a:rPr lang="en-US" b="1" dirty="0"/>
              <a:t>Eligible if not subsidized by an employer of the taxpayer, spouse, dependent, or child under the age of 27</a:t>
            </a:r>
          </a:p>
          <a:p>
            <a:pPr marL="0" lvl="2" indent="0" defTabSz="483306" eaLnBrk="1" fontAlgn="auto" hangingPunct="1">
              <a:spcBef>
                <a:spcPts val="0"/>
              </a:spcBef>
              <a:spcAft>
                <a:spcPts val="0"/>
              </a:spcAft>
              <a:buClrTx/>
              <a:buSzTx/>
              <a:buNone/>
              <a:defRPr/>
            </a:pPr>
            <a:endParaRPr lang="en-US" b="1" dirty="0"/>
          </a:p>
          <a:p>
            <a:pPr marL="0" lvl="2" indent="0" defTabSz="483306" eaLnBrk="1" fontAlgn="auto" hangingPunct="1">
              <a:spcBef>
                <a:spcPts val="0"/>
              </a:spcBef>
              <a:spcAft>
                <a:spcPts val="0"/>
              </a:spcAft>
              <a:buClrTx/>
              <a:buSzTx/>
              <a:buNone/>
              <a:defRPr/>
            </a:pPr>
            <a:r>
              <a:rPr lang="en-US" b="1" dirty="0"/>
              <a:t>LTC deduction limited by age on </a:t>
            </a:r>
            <a:r>
              <a:rPr lang="en-US" b="1" dirty="0" err="1"/>
              <a:t>Sch</a:t>
            </a:r>
            <a:r>
              <a:rPr lang="en-US" b="1" dirty="0"/>
              <a:t> A and also for SE health insurance</a:t>
            </a:r>
            <a:r>
              <a:rPr lang="en-US" b="1" baseline="0" dirty="0"/>
              <a:t> deduction.</a:t>
            </a:r>
            <a:endParaRPr lang="en-US" b="1" dirty="0"/>
          </a:p>
          <a:p>
            <a:endParaRPr lang="en-US" dirty="0"/>
          </a:p>
        </p:txBody>
      </p:sp>
      <p:sp>
        <p:nvSpPr>
          <p:cNvPr id="4" name="Slide Number Placeholder 3"/>
          <p:cNvSpPr>
            <a:spLocks noGrp="1"/>
          </p:cNvSpPr>
          <p:nvPr>
            <p:ph type="sldNum" sz="quarter" idx="10"/>
          </p:nvPr>
        </p:nvSpPr>
        <p:spPr/>
        <p:txBody>
          <a:bodyPr/>
          <a:lstStyle/>
          <a:p>
            <a:fld id="{C7C1F54D-9D18-1946-9E2F-18E947461C76}" type="slidenum">
              <a:rPr lang="en-US" smtClean="0"/>
              <a:pPr/>
              <a:t>36</a:t>
            </a:fld>
            <a:endParaRPr lang="en-US"/>
          </a:p>
        </p:txBody>
      </p:sp>
    </p:spTree>
    <p:extLst>
      <p:ext uri="{BB962C8B-B14F-4D97-AF65-F5344CB8AC3E}">
        <p14:creationId xmlns:p14="http://schemas.microsoft.com/office/powerpoint/2010/main" val="831148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pPr marL="0" lvl="2" indent="0" defTabSz="483306" eaLnBrk="1" fontAlgn="auto" hangingPunct="1">
              <a:spcBef>
                <a:spcPts val="0"/>
              </a:spcBef>
              <a:spcAft>
                <a:spcPts val="0"/>
              </a:spcAft>
              <a:buClrTx/>
              <a:buSzTx/>
              <a:buNone/>
              <a:defRPr/>
            </a:pPr>
            <a:r>
              <a:rPr lang="en-US" b="1" dirty="0"/>
              <a:t>“Taxpayer”</a:t>
            </a:r>
            <a:r>
              <a:rPr lang="en-US" b="1" baseline="0" dirty="0"/>
              <a:t> for this purposes is to be interpreted as the sole proprietor.</a:t>
            </a:r>
          </a:p>
          <a:p>
            <a:pPr marL="0" lvl="2" indent="0" defTabSz="483306" eaLnBrk="1" fontAlgn="auto" hangingPunct="1">
              <a:spcBef>
                <a:spcPts val="0"/>
              </a:spcBef>
              <a:spcAft>
                <a:spcPts val="0"/>
              </a:spcAft>
              <a:buClrTx/>
              <a:buSzTx/>
              <a:buNone/>
              <a:defRPr/>
            </a:pPr>
            <a:endParaRPr lang="en-US" b="1" dirty="0"/>
          </a:p>
          <a:p>
            <a:pPr marL="0" lvl="2" indent="0" defTabSz="483306" eaLnBrk="1" fontAlgn="auto" hangingPunct="1">
              <a:spcBef>
                <a:spcPts val="0"/>
              </a:spcBef>
              <a:spcAft>
                <a:spcPts val="0"/>
              </a:spcAft>
              <a:buClrTx/>
              <a:buSzTx/>
              <a:buNone/>
              <a:defRPr/>
            </a:pPr>
            <a:r>
              <a:rPr lang="en-US" b="1" dirty="0"/>
              <a:t>Eligible if not subsidized by an employer of the taxpayer, spouse, dependent, or child under the age of 27</a:t>
            </a:r>
          </a:p>
          <a:p>
            <a:pPr marL="0" lvl="2" indent="0" defTabSz="483306" eaLnBrk="1" fontAlgn="auto" hangingPunct="1">
              <a:spcBef>
                <a:spcPts val="0"/>
              </a:spcBef>
              <a:spcAft>
                <a:spcPts val="0"/>
              </a:spcAft>
              <a:buClrTx/>
              <a:buSzTx/>
              <a:buNone/>
              <a:defRPr/>
            </a:pPr>
            <a:endParaRPr lang="en-US" b="1" dirty="0"/>
          </a:p>
          <a:p>
            <a:pPr marL="0" lvl="2" indent="0" defTabSz="483306" eaLnBrk="1" fontAlgn="auto" hangingPunct="1">
              <a:spcBef>
                <a:spcPts val="0"/>
              </a:spcBef>
              <a:spcAft>
                <a:spcPts val="0"/>
              </a:spcAft>
              <a:buClrTx/>
              <a:buSzTx/>
              <a:buNone/>
              <a:defRPr/>
            </a:pPr>
            <a:r>
              <a:rPr lang="en-US" b="1" dirty="0"/>
              <a:t>LTC deduction limited by age on </a:t>
            </a:r>
            <a:r>
              <a:rPr lang="en-US" b="1" dirty="0" err="1"/>
              <a:t>Sch</a:t>
            </a:r>
            <a:r>
              <a:rPr lang="en-US" b="1" dirty="0"/>
              <a:t> A and also for SE health insurance</a:t>
            </a:r>
            <a:r>
              <a:rPr lang="en-US" b="1" baseline="0" dirty="0"/>
              <a:t> deduction.</a:t>
            </a:r>
            <a:endParaRPr lang="en-US" b="1" dirty="0"/>
          </a:p>
          <a:p>
            <a:endParaRPr lang="en-US" dirty="0"/>
          </a:p>
        </p:txBody>
      </p:sp>
      <p:sp>
        <p:nvSpPr>
          <p:cNvPr id="4" name="Slide Number Placeholder 3"/>
          <p:cNvSpPr>
            <a:spLocks noGrp="1"/>
          </p:cNvSpPr>
          <p:nvPr>
            <p:ph type="sldNum" sz="quarter" idx="10"/>
          </p:nvPr>
        </p:nvSpPr>
        <p:spPr/>
        <p:txBody>
          <a:bodyPr/>
          <a:lstStyle/>
          <a:p>
            <a:fld id="{C7C1F54D-9D18-1946-9E2F-18E947461C76}" type="slidenum">
              <a:rPr lang="en-US" smtClean="0"/>
              <a:pPr/>
              <a:t>37</a:t>
            </a:fld>
            <a:endParaRPr lang="en-US"/>
          </a:p>
        </p:txBody>
      </p:sp>
    </p:spTree>
    <p:extLst>
      <p:ext uri="{BB962C8B-B14F-4D97-AF65-F5344CB8AC3E}">
        <p14:creationId xmlns:p14="http://schemas.microsoft.com/office/powerpoint/2010/main" val="3037660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NJ AARP TaxAide TY2018 v2a</a:t>
            </a:r>
          </a:p>
        </p:txBody>
      </p:sp>
      <p:sp>
        <p:nvSpPr>
          <p:cNvPr id="6" name="Slide Number Placeholder 5"/>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454818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NJ AARP TaxAide TY2018 v2a</a:t>
            </a:r>
          </a:p>
        </p:txBody>
      </p:sp>
      <p:sp>
        <p:nvSpPr>
          <p:cNvPr id="6" name="Slide Number Placeholder 5"/>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3865428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NJ AARP TaxAide TY2018 v2a</a:t>
            </a:r>
          </a:p>
        </p:txBody>
      </p:sp>
      <p:sp>
        <p:nvSpPr>
          <p:cNvPr id="6" name="Slide Number Placeholder 5"/>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1965682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 Red">
    <p:spTree>
      <p:nvGrpSpPr>
        <p:cNvPr id="1" name=""/>
        <p:cNvGrpSpPr/>
        <p:nvPr/>
      </p:nvGrpSpPr>
      <p:grpSpPr>
        <a:xfrm>
          <a:off x="0" y="0"/>
          <a:ext cx="0" cy="0"/>
          <a:chOff x="0" y="0"/>
          <a:chExt cx="0" cy="0"/>
        </a:xfrm>
      </p:grpSpPr>
      <p:sp>
        <p:nvSpPr>
          <p:cNvPr id="7" name="Rectangle 6"/>
          <p:cNvSpPr/>
          <p:nvPr/>
        </p:nvSpPr>
        <p:spPr>
          <a:xfrm>
            <a:off x="2" y="1218977"/>
            <a:ext cx="8799444" cy="390144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Subtitle 2"/>
          <p:cNvSpPr>
            <a:spLocks noGrp="1"/>
          </p:cNvSpPr>
          <p:nvPr>
            <p:ph type="subTitle" idx="1"/>
          </p:nvPr>
        </p:nvSpPr>
        <p:spPr>
          <a:xfrm>
            <a:off x="978453" y="3697338"/>
            <a:ext cx="6793947" cy="1112839"/>
          </a:xfrm>
          <a:prstGeom prst="rect">
            <a:avLst/>
          </a:prstGeom>
        </p:spPr>
        <p:txBody>
          <a:bodyPr anchor="ctr">
            <a:noAutofit/>
          </a:bodyPr>
          <a:lstStyle>
            <a:lvl1pPr marL="0" indent="0" algn="ctr">
              <a:buNone/>
              <a:defRPr sz="4267">
                <a:solidFill>
                  <a:schemeClr val="bg1"/>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4" name="Rectangle 3"/>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Rectangle 9"/>
          <p:cNvSpPr/>
          <p:nvPr/>
        </p:nvSpPr>
        <p:spPr>
          <a:xfrm>
            <a:off x="1" y="5056018"/>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Title 5"/>
          <p:cNvSpPr>
            <a:spLocks noGrp="1"/>
          </p:cNvSpPr>
          <p:nvPr>
            <p:ph type="title"/>
          </p:nvPr>
        </p:nvSpPr>
        <p:spPr>
          <a:xfrm>
            <a:off x="978455" y="1875512"/>
            <a:ext cx="6793947" cy="1143000"/>
          </a:xfrm>
        </p:spPr>
        <p:txBody>
          <a:bodyPr/>
          <a:lstStyle>
            <a:lvl1pPr algn="ctr">
              <a:defRPr/>
            </a:lvl1pPr>
          </a:lstStyle>
          <a:p>
            <a:r>
              <a:rPr lang="en-US"/>
              <a:t>Click to edit Master title style</a:t>
            </a:r>
            <a:endParaRPr lang="en-US" dirty="0"/>
          </a:p>
        </p:txBody>
      </p:sp>
      <p:sp>
        <p:nvSpPr>
          <p:cNvPr id="9" name="Rectangle 8"/>
          <p:cNvSpPr/>
          <p:nvPr userDrawn="1"/>
        </p:nvSpPr>
        <p:spPr>
          <a:xfrm>
            <a:off x="1" y="1146734"/>
            <a:ext cx="8799444" cy="385230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1" y="4983773"/>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198552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 Red">
    <p:spTree>
      <p:nvGrpSpPr>
        <p:cNvPr id="1" name=""/>
        <p:cNvGrpSpPr/>
        <p:nvPr/>
      </p:nvGrpSpPr>
      <p:grpSpPr>
        <a:xfrm>
          <a:off x="0" y="0"/>
          <a:ext cx="0" cy="0"/>
          <a:chOff x="0" y="0"/>
          <a:chExt cx="0" cy="0"/>
        </a:xfrm>
      </p:grpSpPr>
      <p:sp>
        <p:nvSpPr>
          <p:cNvPr id="7" name="Rectangle 6"/>
          <p:cNvSpPr/>
          <p:nvPr/>
        </p:nvSpPr>
        <p:spPr>
          <a:xfrm>
            <a:off x="2" y="1218977"/>
            <a:ext cx="8799444" cy="390144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3" name="Subtitle 2"/>
          <p:cNvSpPr>
            <a:spLocks noGrp="1"/>
          </p:cNvSpPr>
          <p:nvPr>
            <p:ph type="subTitle" idx="1"/>
          </p:nvPr>
        </p:nvSpPr>
        <p:spPr>
          <a:xfrm>
            <a:off x="978453" y="3697338"/>
            <a:ext cx="6793947" cy="1112839"/>
          </a:xfrm>
          <a:prstGeom prst="rect">
            <a:avLst/>
          </a:prstGeom>
        </p:spPr>
        <p:txBody>
          <a:bodyPr anchor="ctr">
            <a:noAutofit/>
          </a:bodyPr>
          <a:lstStyle>
            <a:lvl1pPr marL="0" indent="0" algn="ctr">
              <a:buNone/>
              <a:defRPr sz="4267">
                <a:solidFill>
                  <a:schemeClr val="bg1"/>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4" name="Rectangle 3"/>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Rectangle 9"/>
          <p:cNvSpPr/>
          <p:nvPr/>
        </p:nvSpPr>
        <p:spPr>
          <a:xfrm>
            <a:off x="1" y="5056018"/>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Title 5"/>
          <p:cNvSpPr>
            <a:spLocks noGrp="1"/>
          </p:cNvSpPr>
          <p:nvPr>
            <p:ph type="title"/>
          </p:nvPr>
        </p:nvSpPr>
        <p:spPr>
          <a:xfrm>
            <a:off x="978455" y="1875512"/>
            <a:ext cx="6793947" cy="1143000"/>
          </a:xfrm>
        </p:spPr>
        <p:txBody>
          <a:bodyPr/>
          <a:lstStyle>
            <a:lvl1pPr algn="ctr">
              <a:defRPr/>
            </a:lvl1pPr>
          </a:lstStyle>
          <a:p>
            <a:r>
              <a:rPr lang="en-US"/>
              <a:t>Click to edit Master title style</a:t>
            </a:r>
            <a:endParaRPr lang="en-US" dirty="0"/>
          </a:p>
        </p:txBody>
      </p:sp>
      <p:sp>
        <p:nvSpPr>
          <p:cNvPr id="9" name="Rectangle 8"/>
          <p:cNvSpPr/>
          <p:nvPr userDrawn="1"/>
        </p:nvSpPr>
        <p:spPr>
          <a:xfrm>
            <a:off x="1" y="1146734"/>
            <a:ext cx="8799444" cy="385230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1" name="Rectangle 10"/>
          <p:cNvSpPr/>
          <p:nvPr userDrawn="1"/>
        </p:nvSpPr>
        <p:spPr>
          <a:xfrm>
            <a:off x="1" y="4983773"/>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1883482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r>
              <a:rPr lang="en-US"/>
              <a:t>NJ AARP TaxAide TY2018 v2a</a:t>
            </a:r>
          </a:p>
        </p:txBody>
      </p:sp>
      <p:sp>
        <p:nvSpPr>
          <p:cNvPr id="10" name="Slide Number Placeholder 9"/>
          <p:cNvSpPr>
            <a:spLocks noGrp="1"/>
          </p:cNvSpPr>
          <p:nvPr>
            <p:ph type="sldNum" sz="quarter" idx="11"/>
          </p:nvPr>
        </p:nvSpPr>
        <p:spPr/>
        <p:txBody>
          <a:bodyPr/>
          <a:lstStyle>
            <a:lvl1pPr>
              <a:defRPr>
                <a:latin typeface="+mn-lt"/>
              </a:defRPr>
            </a:lvl1pPr>
          </a:lstStyle>
          <a:p>
            <a:fld id="{193B690C-BBC0-AB42-87A5-D18F9DC3105A}" type="slidenum">
              <a:rPr lang="en-US" smtClean="0"/>
              <a:t>‹#›</a:t>
            </a:fld>
            <a:endParaRPr lang="en-US"/>
          </a:p>
        </p:txBody>
      </p:sp>
      <p:sp>
        <p:nvSpPr>
          <p:cNvPr id="4" name="Content Placeholder 3"/>
          <p:cNvSpPr>
            <a:spLocks noGrp="1"/>
          </p:cNvSpPr>
          <p:nvPr>
            <p:ph sz="quarter" idx="12"/>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30470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ntent - Re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NJ AARP TaxAide TY2018 v2a</a:t>
            </a:r>
          </a:p>
        </p:txBody>
      </p:sp>
      <p:sp>
        <p:nvSpPr>
          <p:cNvPr id="5" name="Slide Number Placeholder 4"/>
          <p:cNvSpPr>
            <a:spLocks noGrp="1"/>
          </p:cNvSpPr>
          <p:nvPr>
            <p:ph type="sldNum" sz="quarter" idx="12"/>
          </p:nvPr>
        </p:nvSpPr>
        <p:spPr/>
        <p:txBody>
          <a:bodyPr/>
          <a:lstStyle/>
          <a:p>
            <a:fld id="{193B690C-BBC0-AB42-87A5-D18F9DC3105A}" type="slidenum">
              <a:rPr lang="en-US" smtClean="0"/>
              <a:t>‹#›</a:t>
            </a:fld>
            <a:endParaRPr lang="en-US"/>
          </a:p>
        </p:txBody>
      </p:sp>
      <p:sp>
        <p:nvSpPr>
          <p:cNvPr id="6" name="Text Placeholder 5"/>
          <p:cNvSpPr>
            <a:spLocks noGrp="1"/>
          </p:cNvSpPr>
          <p:nvPr>
            <p:ph type="body" sz="quarter" idx="15"/>
          </p:nvPr>
        </p:nvSpPr>
        <p:spPr>
          <a:xfrm>
            <a:off x="1282700" y="1754188"/>
            <a:ext cx="4663440" cy="4022725"/>
          </a:xfrm>
        </p:spPr>
        <p:txBody>
          <a:body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332447020"/>
      </p:ext>
    </p:extLst>
  </p:cSld>
  <p:clrMapOvr>
    <a:masterClrMapping/>
  </p:clrMapOvr>
  <p:extLst mod="1">
    <p:ext uri="{DCECCB84-F9BA-43D5-87BE-67443E8EF086}">
      <p15:sldGuideLst xmlns:p15="http://schemas.microsoft.com/office/powerpoint/2012/main">
        <p15:guide id="2" pos="600">
          <p15:clr>
            <a:srgbClr val="FBAE40"/>
          </p15:clr>
        </p15:guide>
        <p15:guide id="3" pos="5208">
          <p15:clr>
            <a:srgbClr val="FBAE40"/>
          </p15:clr>
        </p15:guide>
        <p15:guide id="4" orient="horz" pos="828">
          <p15:clr>
            <a:srgbClr val="FBAE40"/>
          </p15:clr>
        </p15:guide>
        <p15:guide id="5" pos="800">
          <p15:clr>
            <a:srgbClr val="FBAE40"/>
          </p15:clr>
        </p15:guide>
        <p15:guide id="6" pos="694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 Re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3"/>
            <a:ext cx="4663440" cy="639763"/>
          </a:xfrm>
          <a:prstGeom prst="rect">
            <a:avLst/>
          </a:prstGeom>
        </p:spPr>
        <p:txBody>
          <a:bodyPr anchor="b"/>
          <a:lstStyle>
            <a:lvl1pPr marL="0" indent="0">
              <a:buNone/>
              <a:defRPr sz="3733"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Edit Master text styles</a:t>
            </a:r>
          </a:p>
        </p:txBody>
      </p:sp>
      <p:sp>
        <p:nvSpPr>
          <p:cNvPr id="5" name="Text Placeholder 4"/>
          <p:cNvSpPr>
            <a:spLocks noGrp="1"/>
          </p:cNvSpPr>
          <p:nvPr>
            <p:ph type="body" sz="quarter" idx="3"/>
          </p:nvPr>
        </p:nvSpPr>
        <p:spPr>
          <a:xfrm>
            <a:off x="6408616" y="1535113"/>
            <a:ext cx="4663440" cy="639763"/>
          </a:xfrm>
          <a:prstGeom prst="rect">
            <a:avLst/>
          </a:prstGeom>
        </p:spPr>
        <p:txBody>
          <a:bodyPr anchor="b">
            <a:noAutofit/>
          </a:bodyPr>
          <a:lstStyle>
            <a:lvl1pPr marL="0" indent="0">
              <a:buNone/>
              <a:defRPr sz="3733" b="1"/>
            </a:lvl1pPr>
            <a:lvl2pPr marL="609570" indent="0">
              <a:buNone/>
              <a:defRPr sz="2667" b="1"/>
            </a:lvl2pPr>
            <a:lvl3pPr marL="1219140" indent="0">
              <a:buNone/>
              <a:defRPr sz="2400" b="1"/>
            </a:lvl3pPr>
            <a:lvl4pPr marL="1828709" indent="0">
              <a:buNone/>
              <a:defRPr sz="2133" b="1"/>
            </a:lvl4pPr>
            <a:lvl5pPr marL="2438278" indent="0">
              <a:buNone/>
              <a:defRPr sz="2133" b="1"/>
            </a:lvl5pPr>
            <a:lvl6pPr marL="3047848" indent="0">
              <a:buNone/>
              <a:defRPr sz="2133" b="1"/>
            </a:lvl6pPr>
            <a:lvl7pPr marL="3657418" indent="0">
              <a:buNone/>
              <a:defRPr sz="2133" b="1"/>
            </a:lvl7pPr>
            <a:lvl8pPr marL="4266987" indent="0">
              <a:buNone/>
              <a:defRPr sz="2133" b="1"/>
            </a:lvl8pPr>
            <a:lvl9pPr marL="4876557" indent="0">
              <a:buNone/>
              <a:defRPr sz="2133" b="1"/>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NJ AARP TaxAide TY2018 v2a</a:t>
            </a:r>
          </a:p>
        </p:txBody>
      </p:sp>
      <p:sp>
        <p:nvSpPr>
          <p:cNvPr id="9" name="Slide Number Placeholder 8"/>
          <p:cNvSpPr>
            <a:spLocks noGrp="1"/>
          </p:cNvSpPr>
          <p:nvPr>
            <p:ph type="sldNum" sz="quarter" idx="12"/>
          </p:nvPr>
        </p:nvSpPr>
        <p:spPr/>
        <p:txBody>
          <a:bodyPr/>
          <a:lstStyle/>
          <a:p>
            <a:fld id="{193B690C-BBC0-AB42-87A5-D18F9DC3105A}" type="slidenum">
              <a:rPr lang="en-US" smtClean="0"/>
              <a:t>‹#›</a:t>
            </a:fld>
            <a:endParaRPr lang="en-US"/>
          </a:p>
        </p:txBody>
      </p:sp>
      <p:sp>
        <p:nvSpPr>
          <p:cNvPr id="10" name="Text Placeholder 9"/>
          <p:cNvSpPr>
            <a:spLocks noGrp="1"/>
          </p:cNvSpPr>
          <p:nvPr>
            <p:ph type="body" sz="quarter" idx="13"/>
          </p:nvPr>
        </p:nvSpPr>
        <p:spPr>
          <a:xfrm>
            <a:off x="1270001" y="2174875"/>
            <a:ext cx="4664075" cy="3779839"/>
          </a:xfrm>
        </p:spPr>
        <p:txBody>
          <a:bodyPr>
            <a:normAutofit/>
          </a:bodyPr>
          <a:lstStyle>
            <a:lvl1pPr>
              <a:defRPr sz="3733"/>
            </a:lvl1pPr>
            <a:lvl2pPr>
              <a:defRPr sz="3200"/>
            </a:lvl2pPr>
            <a:lvl3pPr>
              <a:defRPr sz="2667"/>
            </a:lvl3pPr>
          </a:lstStyle>
          <a:p>
            <a:pPr lvl="0"/>
            <a:r>
              <a:rPr lang="en-US"/>
              <a:t>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5"/>
            <a:ext cx="4663440" cy="3779839"/>
          </a:xfrm>
        </p:spPr>
        <p:txBody>
          <a:bodyPr>
            <a:normAutofit/>
          </a:bodyPr>
          <a:lstStyle>
            <a:lvl1pPr>
              <a:defRPr sz="3733"/>
            </a:lvl1pPr>
            <a:lvl2pPr>
              <a:defRPr sz="3200"/>
            </a:lvl2pPr>
            <a:lvl3pPr>
              <a:defRPr sz="2667"/>
            </a:lvl3p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1133536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 Re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NJ AARP TaxAide TY2018 v2a</a:t>
            </a:r>
          </a:p>
        </p:txBody>
      </p:sp>
      <p:sp>
        <p:nvSpPr>
          <p:cNvPr id="5" name="Slide Number Placeholder 4"/>
          <p:cNvSpPr>
            <a:spLocks noGrp="1"/>
          </p:cNvSpPr>
          <p:nvPr>
            <p:ph type="sldNum" sz="quarter" idx="12"/>
          </p:nvPr>
        </p:nvSpPr>
        <p:spPr/>
        <p:txBody>
          <a:bodyPr/>
          <a:lstStyle/>
          <a:p>
            <a:fld id="{193B690C-BBC0-AB42-87A5-D18F9DC3105A}"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Rectangle 5"/>
          <p:cNvSpPr/>
          <p:nvPr userDrawn="1"/>
        </p:nvSpPr>
        <p:spPr>
          <a:xfrm>
            <a:off x="0" y="-2467"/>
            <a:ext cx="12192000" cy="1182568"/>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7" name="Rectangle 6"/>
          <p:cNvSpPr/>
          <p:nvPr userDrawn="1"/>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836553983"/>
      </p:ext>
    </p:extLst>
  </p:cSld>
  <p:clrMapOvr>
    <a:masterClrMapping/>
  </p:clrMapOvr>
  <p:extLst mod="1">
    <p:ext uri="{DCECCB84-F9BA-43D5-87BE-67443E8EF086}">
      <p15:sldGuideLst xmlns:p15="http://schemas.microsoft.com/office/powerpoint/2012/main">
        <p15:guide id="2" pos="600">
          <p15:clr>
            <a:srgbClr val="FBAE40"/>
          </p15:clr>
        </p15:guide>
        <p15:guide id="3" pos="5208">
          <p15:clr>
            <a:srgbClr val="FBAE40"/>
          </p15:clr>
        </p15:guide>
        <p15:guide id="4" orient="horz" pos="828">
          <p15:clr>
            <a:srgbClr val="FBAE40"/>
          </p15:clr>
        </p15:guide>
        <p15:guide id="5" pos="800">
          <p15:clr>
            <a:srgbClr val="FBAE40"/>
          </p15:clr>
        </p15:guide>
        <p15:guide id="6" pos="694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NJ AARP TaxAide TY2018 v2a</a:t>
            </a:r>
          </a:p>
        </p:txBody>
      </p:sp>
      <p:sp>
        <p:nvSpPr>
          <p:cNvPr id="4" name="Slide Number Placeholder 3"/>
          <p:cNvSpPr>
            <a:spLocks noGrp="1"/>
          </p:cNvSpPr>
          <p:nvPr>
            <p:ph type="sldNum" sz="quarter" idx="12"/>
          </p:nvPr>
        </p:nvSpPr>
        <p:spPr/>
        <p:txBody>
          <a:bodyPr/>
          <a:lstStyle/>
          <a:p>
            <a:fld id="{193B690C-BBC0-AB42-87A5-D18F9DC3105A}" type="slidenum">
              <a:rPr lang="en-US" smtClean="0"/>
              <a:t>‹#›</a:t>
            </a:fld>
            <a:endParaRPr 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6" name="Rectangle 5"/>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387092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12192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p:cNvSpPr/>
          <p:nvPr/>
        </p:nvSpPr>
        <p:spPr>
          <a:xfrm>
            <a:off x="3" y="1218977"/>
            <a:ext cx="8799444"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16503" y="3697339"/>
            <a:ext cx="6966440" cy="1112839"/>
          </a:xfrm>
          <a:prstGeom prst="rect">
            <a:avLst/>
          </a:prstGeom>
        </p:spPr>
        <p:txBody>
          <a:bodyPr anchor="ctr">
            <a:noAutofit/>
          </a:bodyPr>
          <a:lstStyle>
            <a:lvl1pPr marL="0" indent="0" algn="ctr">
              <a:spcBef>
                <a:spcPts val="0"/>
              </a:spcBef>
              <a:buNone/>
              <a:defRPr sz="2400">
                <a:solidFill>
                  <a:schemeClr val="bg1"/>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3" y="5056020"/>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p:cNvSpPr/>
          <p:nvPr/>
        </p:nvSpPr>
        <p:spPr>
          <a:xfrm>
            <a:off x="2" y="5056019"/>
            <a:ext cx="8799444"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Title 5"/>
          <p:cNvSpPr>
            <a:spLocks noGrp="1"/>
          </p:cNvSpPr>
          <p:nvPr>
            <p:ph type="title"/>
          </p:nvPr>
        </p:nvSpPr>
        <p:spPr>
          <a:xfrm>
            <a:off x="914456" y="1875512"/>
            <a:ext cx="6970533" cy="1219200"/>
          </a:xfrm>
        </p:spPr>
        <p:txBody>
          <a:bodyPr>
            <a:noAutofit/>
          </a:bodyPr>
          <a:lstStyle>
            <a:lvl1pPr algn="ctr">
              <a:defRPr sz="3800"/>
            </a:lvl1pPr>
          </a:lstStyle>
          <a:p>
            <a:r>
              <a:rPr lang="en-US"/>
              <a:t>Click to edit Master title style</a:t>
            </a:r>
            <a:endParaRPr lang="en-US" dirty="0"/>
          </a:p>
        </p:txBody>
      </p:sp>
      <p:sp>
        <p:nvSpPr>
          <p:cNvPr id="9" name="Rectangle 8"/>
          <p:cNvSpPr/>
          <p:nvPr/>
        </p:nvSpPr>
        <p:spPr>
          <a:xfrm>
            <a:off x="1" y="5080552"/>
            <a:ext cx="8802624"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50212303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NJ AARP TaxAide TY2018 v2a</a:t>
            </a:r>
          </a:p>
        </p:txBody>
      </p:sp>
      <p:sp>
        <p:nvSpPr>
          <p:cNvPr id="6" name="Slide Number Placeholder 5"/>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11022777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NJ AARP TaxAide TY2018 v2a</a:t>
            </a:r>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6E97F27F-78FB-46D3-BA67-317616989FD7}"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lvl4pPr marL="1944688" indent="-227013">
              <a:defRPr/>
            </a:lvl4pPr>
            <a:lvl5pPr marL="2397125" indent="-227013">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62490991"/>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t>NJ AARP TaxAide TY2018 v2a</a:t>
            </a:r>
          </a:p>
        </p:txBody>
      </p:sp>
      <p:sp>
        <p:nvSpPr>
          <p:cNvPr id="5" name="Slide Number Placeholder 4"/>
          <p:cNvSpPr>
            <a:spLocks noGrp="1"/>
          </p:cNvSpPr>
          <p:nvPr>
            <p:ph type="sldNum" sz="quarter" idx="12"/>
          </p:nvPr>
        </p:nvSpPr>
        <p:spPr/>
        <p:txBody>
          <a:bodyPr/>
          <a:lstStyle/>
          <a:p>
            <a:pPr>
              <a:defRPr/>
            </a:pPr>
            <a:fld id="{498F88D6-BB1D-486B-ABF6-3159C773C10C}" type="slidenum">
              <a:rPr lang="en-US" altLang="en-US" smtClean="0"/>
              <a:pPr>
                <a:defRPr/>
              </a:pPr>
              <a:t>‹#›</a:t>
            </a:fld>
            <a:endParaRPr lang="en-US" altLang="en-US"/>
          </a:p>
        </p:txBody>
      </p:sp>
      <p:sp>
        <p:nvSpPr>
          <p:cNvPr id="6" name="Text Placeholder 5"/>
          <p:cNvSpPr>
            <a:spLocks noGrp="1"/>
          </p:cNvSpPr>
          <p:nvPr>
            <p:ph type="body" sz="quarter" idx="15"/>
          </p:nvPr>
        </p:nvSpPr>
        <p:spPr>
          <a:xfrm>
            <a:off x="1282700" y="1754188"/>
            <a:ext cx="4663440" cy="4022725"/>
          </a:xfrm>
        </p:spPr>
        <p:txBody>
          <a:bodyPr/>
          <a:lstStyle/>
          <a:p>
            <a:pPr lvl="0"/>
            <a:r>
              <a:rPr lang="en-US"/>
              <a:t>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6396039" y="1754188"/>
            <a:ext cx="4663440" cy="4022725"/>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49631867"/>
      </p:ext>
    </p:extLst>
  </p:cSld>
  <p:clrMapOvr>
    <a:masterClrMapping/>
  </p:clrMapOvr>
  <p:extLst mod="1">
    <p:ext uri="{DCECCB84-F9BA-43D5-87BE-67443E8EF086}">
      <p15:sldGuideLst xmlns:p15="http://schemas.microsoft.com/office/powerpoint/2012/main">
        <p15:guide id="7" pos="1067">
          <p15:clr>
            <a:srgbClr val="FBAE40"/>
          </p15:clr>
        </p15:guide>
        <p15:guide id="8" pos="9259">
          <p15:clr>
            <a:srgbClr val="FBAE40"/>
          </p15:clr>
        </p15:guide>
        <p15:guide id="9" pos="600">
          <p15:clr>
            <a:srgbClr val="FBAE40"/>
          </p15:clr>
        </p15:guide>
        <p15:guide id="10" pos="5208">
          <p15:clr>
            <a:srgbClr val="FBAE40"/>
          </p15:clr>
        </p15:guide>
        <p15:guide id="11" orient="horz" pos="828">
          <p15:clr>
            <a:srgbClr val="FBAE40"/>
          </p15:clr>
        </p15:guide>
        <p15:guide id="12" pos="800">
          <p15:clr>
            <a:srgbClr val="FBAE40"/>
          </p15:clr>
        </p15:guide>
        <p15:guide id="13" pos="6944">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70000" y="1535114"/>
            <a:ext cx="4663440" cy="639763"/>
          </a:xfrm>
          <a:prstGeom prst="rect">
            <a:avLst/>
          </a:prstGeom>
        </p:spPr>
        <p:txBody>
          <a:bodyPr anchor="b">
            <a:normAutofit/>
          </a:bodyPr>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5" name="Text Placeholder 4"/>
          <p:cNvSpPr>
            <a:spLocks noGrp="1"/>
          </p:cNvSpPr>
          <p:nvPr>
            <p:ph type="body" sz="quarter" idx="3"/>
          </p:nvPr>
        </p:nvSpPr>
        <p:spPr>
          <a:xfrm>
            <a:off x="6408616" y="1535114"/>
            <a:ext cx="4663440" cy="639763"/>
          </a:xfrm>
          <a:prstGeom prst="rect">
            <a:avLst/>
          </a:prstGeom>
        </p:spPr>
        <p:txBody>
          <a:bodyPr anchor="b">
            <a:noAutofit/>
          </a:bodyPr>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pPr>
              <a:defRPr/>
            </a:pPr>
            <a:r>
              <a:rPr lang="en-US"/>
              <a:t>NJ AARP TaxAide TY2018 v2a</a:t>
            </a:r>
          </a:p>
        </p:txBody>
      </p:sp>
      <p:sp>
        <p:nvSpPr>
          <p:cNvPr id="9" name="Slide Number Placeholder 8"/>
          <p:cNvSpPr>
            <a:spLocks noGrp="1"/>
          </p:cNvSpPr>
          <p:nvPr>
            <p:ph type="sldNum" sz="quarter" idx="12"/>
          </p:nvPr>
        </p:nvSpPr>
        <p:spPr/>
        <p:txBody>
          <a:bodyPr/>
          <a:lstStyle/>
          <a:p>
            <a:pPr>
              <a:defRPr/>
            </a:pPr>
            <a:fld id="{498F88D6-BB1D-486B-ABF6-3159C773C10C}" type="slidenum">
              <a:rPr lang="en-US" altLang="en-US" smtClean="0"/>
              <a:pPr>
                <a:defRPr/>
              </a:pPr>
              <a:t>‹#›</a:t>
            </a:fld>
            <a:endParaRPr lang="en-US" altLang="en-US"/>
          </a:p>
        </p:txBody>
      </p:sp>
      <p:sp>
        <p:nvSpPr>
          <p:cNvPr id="10" name="Text Placeholder 9"/>
          <p:cNvSpPr>
            <a:spLocks noGrp="1"/>
          </p:cNvSpPr>
          <p:nvPr>
            <p:ph type="body" sz="quarter" idx="13"/>
          </p:nvPr>
        </p:nvSpPr>
        <p:spPr>
          <a:xfrm>
            <a:off x="1270001" y="2174876"/>
            <a:ext cx="4664075" cy="3779839"/>
          </a:xfrm>
        </p:spPr>
        <p:txBody>
          <a:bodyPr>
            <a:normAutofit/>
          </a:bodyPr>
          <a:lstStyle>
            <a:lvl1pPr>
              <a:defRPr sz="2400"/>
            </a:lvl1pPr>
            <a:lvl2pPr>
              <a:defRPr sz="2000"/>
            </a:lvl2pPr>
            <a:lvl3pPr>
              <a:defRPr sz="1800"/>
            </a:lvl3pPr>
          </a:lstStyle>
          <a:p>
            <a:pPr lvl="0"/>
            <a:r>
              <a:rPr lang="en-US"/>
              <a:t>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6408616" y="2174876"/>
            <a:ext cx="4663440" cy="3779839"/>
          </a:xfrm>
        </p:spPr>
        <p:txBody>
          <a:bodyPr>
            <a:normAutofit/>
          </a:bodyPr>
          <a:lstStyle>
            <a:lvl1pPr>
              <a:defRPr sz="2400"/>
            </a:lvl1pPr>
            <a:lvl2pPr>
              <a:defRPr sz="2000"/>
            </a:lvl2pPr>
            <a:lvl3pPr>
              <a:defRPr sz="1800"/>
            </a:lvl3p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45974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atin typeface="+mn-lt"/>
              </a:defRPr>
            </a:lvl1pPr>
          </a:lstStyle>
          <a:p>
            <a:pPr>
              <a:defRPr/>
            </a:pPr>
            <a:r>
              <a:rPr lang="en-US"/>
              <a:t>NJ AARP TaxAide TY2018 v2a</a:t>
            </a:r>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498F88D6-BB1D-486B-ABF6-3159C773C10C}" type="slidenum">
              <a:rPr lang="en-US" altLang="en-US" smtClean="0"/>
              <a:pPr>
                <a:defRPr/>
              </a:pPr>
              <a:t>‹#›</a:t>
            </a:fld>
            <a:endParaRPr lang="en-US" altLang="en-US"/>
          </a:p>
        </p:txBody>
      </p:sp>
      <p:sp>
        <p:nvSpPr>
          <p:cNvPr id="4" name="Content Placeholder 3"/>
          <p:cNvSpPr>
            <a:spLocks noGrp="1"/>
          </p:cNvSpPr>
          <p:nvPr>
            <p:ph sz="quarter" idx="12"/>
          </p:nvPr>
        </p:nvSpPr>
        <p:spPr>
          <a:xfrm>
            <a:off x="1278833" y="1761434"/>
            <a:ext cx="9753600" cy="2221287"/>
          </a:xfrm>
        </p:spPr>
        <p:txBody>
          <a:bodyPr/>
          <a:lstStyle/>
          <a:p>
            <a:pPr lvl="0"/>
            <a:r>
              <a:rPr lang="en-US"/>
              <a:t>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1278467" y="4108451"/>
            <a:ext cx="9753600" cy="1780116"/>
          </a:xfrm>
        </p:spPr>
        <p:txBody>
          <a:bodyPr/>
          <a:lstStyle/>
          <a:p>
            <a:pPr lvl="0"/>
            <a:r>
              <a:rPr lang="en-US"/>
              <a:t>Edit Master text styles</a:t>
            </a:r>
          </a:p>
          <a:p>
            <a:pPr lvl="1"/>
            <a:r>
              <a:rPr lang="en-US"/>
              <a:t>Second level</a:t>
            </a:r>
          </a:p>
        </p:txBody>
      </p:sp>
    </p:spTree>
    <p:extLst>
      <p:ext uri="{BB962C8B-B14F-4D97-AF65-F5344CB8AC3E}">
        <p14:creationId xmlns:p14="http://schemas.microsoft.com/office/powerpoint/2010/main" val="1803839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a:t>NJ AARP TaxAide TY2018 v2a</a:t>
            </a:r>
          </a:p>
        </p:txBody>
      </p:sp>
      <p:sp>
        <p:nvSpPr>
          <p:cNvPr id="5" name="Slide Number Placeholder 4"/>
          <p:cNvSpPr>
            <a:spLocks noGrp="1"/>
          </p:cNvSpPr>
          <p:nvPr>
            <p:ph type="sldNum" sz="quarter" idx="12"/>
          </p:nvPr>
        </p:nvSpPr>
        <p:spPr/>
        <p:txBody>
          <a:bodyPr/>
          <a:lstStyle/>
          <a:p>
            <a:pPr>
              <a:defRPr/>
            </a:pPr>
            <a:fld id="{7C74A93C-AC3D-4E5F-BE78-396A11205688}" type="slidenum">
              <a:rPr lang="en-US" altLang="en-US" smtClean="0"/>
              <a:pPr>
                <a:defRPr/>
              </a:pPr>
              <a:t>‹#›</a:t>
            </a:fld>
            <a:endParaRPr lang="en-US" alt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298453875"/>
      </p:ext>
    </p:extLst>
  </p:cSld>
  <p:clrMapOvr>
    <a:masterClrMapping/>
  </p:clrMapOvr>
  <p:transition>
    <p:fade/>
  </p:transition>
  <p:extLst mod="1">
    <p:ext uri="{DCECCB84-F9BA-43D5-87BE-67443E8EF086}">
      <p15:sldGuideLst xmlns:p15="http://schemas.microsoft.com/office/powerpoint/2012/main">
        <p15:guide id="7" pos="1067">
          <p15:clr>
            <a:srgbClr val="FBAE40"/>
          </p15:clr>
        </p15:guide>
        <p15:guide id="8" pos="9259">
          <p15:clr>
            <a:srgbClr val="FBAE40"/>
          </p15:clr>
        </p15:guide>
        <p15:guide id="9" pos="600">
          <p15:clr>
            <a:srgbClr val="FBAE40"/>
          </p15:clr>
        </p15:guide>
        <p15:guide id="10" pos="5208">
          <p15:clr>
            <a:srgbClr val="FBAE40"/>
          </p15:clr>
        </p15:guide>
        <p15:guide id="11" orient="horz" pos="828">
          <p15:clr>
            <a:srgbClr val="FBAE40"/>
          </p15:clr>
        </p15:guide>
        <p15:guide id="12" pos="800">
          <p15:clr>
            <a:srgbClr val="FBAE40"/>
          </p15:clr>
        </p15:guide>
        <p15:guide id="13" pos="6944">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pPr>
              <a:defRPr/>
            </a:pPr>
            <a:r>
              <a:rPr lang="en-US"/>
              <a:t>NJ AARP TaxAide TY2018 v2a</a:t>
            </a:r>
          </a:p>
        </p:txBody>
      </p:sp>
      <p:sp>
        <p:nvSpPr>
          <p:cNvPr id="4" name="Slide Number Placeholder 3"/>
          <p:cNvSpPr>
            <a:spLocks noGrp="1"/>
          </p:cNvSpPr>
          <p:nvPr>
            <p:ph type="sldNum" sz="quarter" idx="12"/>
          </p:nvPr>
        </p:nvSpPr>
        <p:spPr/>
        <p:txBody>
          <a:bodyPr/>
          <a:lstStyle/>
          <a:p>
            <a:pPr>
              <a:defRPr/>
            </a:pPr>
            <a:fld id="{6EFC4DF3-5A21-420F-B0FA-8308B61E0D86}"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p:cNvSpPr/>
          <p:nvPr/>
        </p:nvSpPr>
        <p:spPr>
          <a:xfrm>
            <a:off x="0" y="-17670"/>
            <a:ext cx="12192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99589717"/>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pPr>
              <a:defRPr/>
            </a:pPr>
            <a:r>
              <a:rPr lang="en-US"/>
              <a:t>NJ AARP TaxAide TY2018 v2a</a:t>
            </a:r>
          </a:p>
        </p:txBody>
      </p:sp>
      <p:sp>
        <p:nvSpPr>
          <p:cNvPr id="4" name="Slide Number Placeholder 3"/>
          <p:cNvSpPr>
            <a:spLocks noGrp="1"/>
          </p:cNvSpPr>
          <p:nvPr>
            <p:ph type="sldNum" sz="quarter" idx="12"/>
          </p:nvPr>
        </p:nvSpPr>
        <p:spPr>
          <a:xfrm>
            <a:off x="1298941" y="6265305"/>
            <a:ext cx="518079" cy="365125"/>
          </a:xfrm>
        </p:spPr>
        <p:txBody>
          <a:bodyPr/>
          <a:lstStyle/>
          <a:p>
            <a:pPr>
              <a:defRPr/>
            </a:pPr>
            <a:fld id="{498F88D6-BB1D-486B-ABF6-3159C773C10C}" type="slidenum">
              <a:rPr lang="en-US" altLang="en-US" smtClean="0"/>
              <a:pPr>
                <a:defRPr/>
              </a:pPr>
              <a:t>‹#›</a:t>
            </a:fld>
            <a:endParaRPr lang="en-US" altLang="en-US"/>
          </a:p>
        </p:txBody>
      </p:sp>
      <p:sp>
        <p:nvSpPr>
          <p:cNvPr id="5" name="Rectangle 4"/>
          <p:cNvSpPr/>
          <p:nvPr/>
        </p:nvSpPr>
        <p:spPr>
          <a:xfrm>
            <a:off x="0" y="-17670"/>
            <a:ext cx="12192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 name="Rectangle 5"/>
          <p:cNvSpPr/>
          <p:nvPr/>
        </p:nvSpPr>
        <p:spPr>
          <a:xfrm>
            <a:off x="0" y="-17670"/>
            <a:ext cx="12192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7" name="Rectangle 6"/>
          <p:cNvSpPr/>
          <p:nvPr/>
        </p:nvSpPr>
        <p:spPr>
          <a:xfrm rot="16200000">
            <a:off x="-2828541" y="2810564"/>
            <a:ext cx="6876288"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solidFill>
                <a:schemeClr val="bg1"/>
              </a:solidFill>
              <a:latin typeface="+mj-lt"/>
            </a:endParaRPr>
          </a:p>
        </p:txBody>
      </p:sp>
      <p:sp>
        <p:nvSpPr>
          <p:cNvPr id="8" name="Title Placeholder 1"/>
          <p:cNvSpPr>
            <a:spLocks noGrp="1"/>
          </p:cNvSpPr>
          <p:nvPr>
            <p:ph type="title"/>
          </p:nvPr>
        </p:nvSpPr>
        <p:spPr>
          <a:xfrm rot="16200000">
            <a:off x="-2255517" y="2278380"/>
            <a:ext cx="573024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51815" y="6132291"/>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10" name="Rectangle 9"/>
          <p:cNvSpPr/>
          <p:nvPr/>
        </p:nvSpPr>
        <p:spPr>
          <a:xfrm rot="5400000">
            <a:off x="-2179072" y="3380298"/>
            <a:ext cx="687628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94003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NJ AARP TaxAide TY2018 v2a</a:t>
            </a:r>
          </a:p>
        </p:txBody>
      </p:sp>
      <p:sp>
        <p:nvSpPr>
          <p:cNvPr id="6" name="Slide Number Placeholder 5"/>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300683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NJ AARP TaxAide TY2018 v2a</a:t>
            </a:r>
          </a:p>
        </p:txBody>
      </p:sp>
      <p:sp>
        <p:nvSpPr>
          <p:cNvPr id="7" name="Slide Number Placeholder 6"/>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76731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NJ AARP TaxAide TY2018 v2a</a:t>
            </a:r>
          </a:p>
        </p:txBody>
      </p:sp>
      <p:sp>
        <p:nvSpPr>
          <p:cNvPr id="9" name="Slide Number Placeholder 8"/>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4265955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NJ AARP TaxAide TY2018 v2a</a:t>
            </a:r>
          </a:p>
        </p:txBody>
      </p:sp>
      <p:sp>
        <p:nvSpPr>
          <p:cNvPr id="5" name="Slide Number Placeholder 4"/>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1325757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NJ AARP TaxAide TY2018 v2a</a:t>
            </a:r>
          </a:p>
        </p:txBody>
      </p:sp>
      <p:sp>
        <p:nvSpPr>
          <p:cNvPr id="4" name="Slide Number Placeholder 3"/>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130499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NJ AARP TaxAide TY2018 v2a</a:t>
            </a:r>
          </a:p>
        </p:txBody>
      </p:sp>
      <p:sp>
        <p:nvSpPr>
          <p:cNvPr id="7" name="Slide Number Placeholder 6"/>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1029919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NJ AARP TaxAide TY2018 v2a</a:t>
            </a:r>
          </a:p>
        </p:txBody>
      </p:sp>
      <p:sp>
        <p:nvSpPr>
          <p:cNvPr id="7" name="Slide Number Placeholder 6"/>
          <p:cNvSpPr>
            <a:spLocks noGrp="1"/>
          </p:cNvSpPr>
          <p:nvPr>
            <p:ph type="sldNum" sz="quarter" idx="12"/>
          </p:nvPr>
        </p:nvSpPr>
        <p:spPr/>
        <p:txBody>
          <a:bodyPr/>
          <a:lstStyle/>
          <a:p>
            <a:fld id="{329E3C76-DB21-4DB0-8DAC-814672A6D211}" type="slidenum">
              <a:rPr lang="en-US" smtClean="0"/>
              <a:t>‹#›</a:t>
            </a:fld>
            <a:endParaRPr lang="en-US"/>
          </a:p>
        </p:txBody>
      </p:sp>
    </p:spTree>
    <p:extLst>
      <p:ext uri="{BB962C8B-B14F-4D97-AF65-F5344CB8AC3E}">
        <p14:creationId xmlns:p14="http://schemas.microsoft.com/office/powerpoint/2010/main" val="3291568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10" Type="http://schemas.openxmlformats.org/officeDocument/2006/relationships/image" Target="../media/image1.emf"/><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NJ AARP TaxAide TY2018 v2a</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9E3C76-DB21-4DB0-8DAC-814672A6D211}" type="slidenum">
              <a:rPr lang="en-US" smtClean="0"/>
              <a:t>‹#›</a:t>
            </a:fld>
            <a:endParaRPr lang="en-US"/>
          </a:p>
        </p:txBody>
      </p:sp>
    </p:spTree>
    <p:extLst>
      <p:ext uri="{BB962C8B-B14F-4D97-AF65-F5344CB8AC3E}">
        <p14:creationId xmlns:p14="http://schemas.microsoft.com/office/powerpoint/2010/main" val="30742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4"/>
            <a:ext cx="1333856" cy="365125"/>
          </a:xfrm>
          <a:prstGeom prst="rect">
            <a:avLst/>
          </a:prstGeom>
        </p:spPr>
        <p:txBody>
          <a:bodyPr vert="horz" lIns="91440" tIns="45720" rIns="91440" bIns="45720" rtlCol="0" anchor="ctr"/>
          <a:lstStyle>
            <a:lvl1pPr algn="l">
              <a:defRPr sz="1867">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476488" y="6265304"/>
            <a:ext cx="3860800" cy="365125"/>
          </a:xfrm>
          <a:prstGeom prst="rect">
            <a:avLst/>
          </a:prstGeom>
        </p:spPr>
        <p:txBody>
          <a:bodyPr vert="horz" lIns="91440" tIns="45720" rIns="91440" bIns="45720" rtlCol="0" anchor="ctr"/>
          <a:lstStyle>
            <a:lvl1pPr algn="ctr">
              <a:defRPr sz="1867">
                <a:solidFill>
                  <a:schemeClr val="tx1">
                    <a:tint val="75000"/>
                  </a:schemeClr>
                </a:solidFill>
              </a:defRPr>
            </a:lvl1pPr>
          </a:lstStyle>
          <a:p>
            <a:r>
              <a:rPr lang="en-US"/>
              <a:t>NJ AARP TaxAide TY2018 v2a</a:t>
            </a:r>
          </a:p>
        </p:txBody>
      </p:sp>
      <p:sp>
        <p:nvSpPr>
          <p:cNvPr id="6" name="Slide Number Placeholder 5"/>
          <p:cNvSpPr>
            <a:spLocks noGrp="1"/>
          </p:cNvSpPr>
          <p:nvPr>
            <p:ph type="sldNum" sz="quarter" idx="4"/>
          </p:nvPr>
        </p:nvSpPr>
        <p:spPr>
          <a:xfrm>
            <a:off x="609602" y="6265304"/>
            <a:ext cx="936487" cy="365125"/>
          </a:xfrm>
          <a:prstGeom prst="rect">
            <a:avLst/>
          </a:prstGeom>
        </p:spPr>
        <p:txBody>
          <a:bodyPr vert="horz" lIns="91440" tIns="45720" rIns="91440" bIns="45720" rtlCol="0" anchor="ctr"/>
          <a:lstStyle>
            <a:lvl1pPr algn="r">
              <a:defRPr sz="1867">
                <a:solidFill>
                  <a:schemeClr val="tx1">
                    <a:tint val="75000"/>
                  </a:schemeClr>
                </a:solidFill>
              </a:defRPr>
            </a:lvl1pPr>
          </a:lstStyle>
          <a:p>
            <a:fld id="{193B690C-BBC0-AB42-87A5-D18F9DC3105A}" type="slidenum">
              <a:rPr lang="en-US" smtClean="0"/>
              <a:t>‹#›</a:t>
            </a:fld>
            <a:endParaRPr lang="en-US"/>
          </a:p>
        </p:txBody>
      </p:sp>
      <p:pic>
        <p:nvPicPr>
          <p:cNvPr id="7" name="Picture 6" descr="AARPF_Logo w Ta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33788" y="6174257"/>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solidFill>
                <a:schemeClr val="bg1"/>
              </a:solidFill>
              <a:latin typeface="+mj-lt"/>
            </a:endParaRPr>
          </a:p>
        </p:txBody>
      </p:sp>
      <p:sp>
        <p:nvSpPr>
          <p:cNvPr id="2" name="Title Placeholder 1"/>
          <p:cNvSpPr>
            <a:spLocks noGrp="1"/>
          </p:cNvSpPr>
          <p:nvPr>
            <p:ph type="title"/>
          </p:nvPr>
        </p:nvSpPr>
        <p:spPr>
          <a:xfrm>
            <a:off x="1066802"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0" name="Picture 9" descr="AARPF_Logo w Tag.eps"/>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433787" y="6174257"/>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3" name="Picture 12" descr="AARPF_Logo w Tag.eps"/>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8433787" y="6174257"/>
            <a:ext cx="3148613" cy="547219"/>
          </a:xfrm>
          <a:prstGeom prst="rect">
            <a:avLst/>
          </a:prstGeom>
        </p:spPr>
      </p:pic>
    </p:spTree>
    <p:extLst>
      <p:ext uri="{BB962C8B-B14F-4D97-AF65-F5344CB8AC3E}">
        <p14:creationId xmlns:p14="http://schemas.microsoft.com/office/powerpoint/2010/main" val="213998720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hf hdr="0" dt="0"/>
  <p:txStyles>
    <p:titleStyle>
      <a:lvl1pPr algn="l" defTabSz="609570" rtl="0" eaLnBrk="1" latinLnBrk="0" hangingPunct="1">
        <a:spcBef>
          <a:spcPct val="0"/>
        </a:spcBef>
        <a:buNone/>
        <a:defRPr sz="5333" b="1" kern="1200">
          <a:solidFill>
            <a:schemeClr val="bg1"/>
          </a:solidFill>
          <a:latin typeface="+mj-lt"/>
          <a:ea typeface="+mj-ea"/>
          <a:cs typeface="+mj-cs"/>
        </a:defRPr>
      </a:lvl1pPr>
    </p:titleStyle>
    <p:bodyStyle>
      <a:lvl1pPr marL="0" indent="0" algn="l" defTabSz="609570" rtl="0" eaLnBrk="1" latinLnBrk="0" hangingPunct="1">
        <a:spcBef>
          <a:spcPts val="2400"/>
        </a:spcBef>
        <a:buClr>
          <a:schemeClr val="bg1"/>
        </a:buClr>
        <a:buFont typeface="Arial"/>
        <a:buNone/>
        <a:defRPr sz="4267" kern="1200">
          <a:solidFill>
            <a:schemeClr val="tx1"/>
          </a:solidFill>
          <a:latin typeface="+mn-lt"/>
          <a:ea typeface="+mn-ea"/>
          <a:cs typeface="+mn-cs"/>
        </a:defRPr>
      </a:lvl1pPr>
      <a:lvl2pPr marL="1068891" indent="-450839" algn="l" defTabSz="609570" rtl="0" eaLnBrk="1" latinLnBrk="0" hangingPunct="1">
        <a:spcBef>
          <a:spcPts val="1200"/>
        </a:spcBef>
        <a:buClr>
          <a:srgbClr val="CF2124"/>
        </a:buClr>
        <a:buSzPct val="110000"/>
        <a:buFont typeface="Wingdings" panose="05000000000000000000" pitchFamily="2" charset="2"/>
        <a:buChar char="§"/>
        <a:tabLst/>
        <a:defRPr sz="3733" kern="1200">
          <a:solidFill>
            <a:schemeClr val="tx1"/>
          </a:solidFill>
          <a:latin typeface="+mn-lt"/>
          <a:ea typeface="+mn-ea"/>
          <a:cs typeface="+mn-cs"/>
        </a:defRPr>
      </a:lvl2pPr>
      <a:lvl3pPr marL="1909186" indent="-380990" algn="l" defTabSz="609570" rtl="0" eaLnBrk="1" latinLnBrk="0" hangingPunct="1">
        <a:spcBef>
          <a:spcPts val="800"/>
        </a:spcBef>
        <a:buClr>
          <a:srgbClr val="55493F"/>
        </a:buClr>
        <a:buSzPct val="110000"/>
        <a:buFont typeface="Arial"/>
        <a:buChar char="•"/>
        <a:tabLst/>
        <a:defRPr sz="3200" kern="1200">
          <a:solidFill>
            <a:schemeClr val="tx1"/>
          </a:solidFill>
          <a:latin typeface="+mn-lt"/>
          <a:ea typeface="+mn-ea"/>
          <a:cs typeface="+mn-cs"/>
        </a:defRPr>
      </a:lvl3pPr>
      <a:lvl4pPr marL="2133493" indent="-304784" algn="l" defTabSz="609570" rtl="0" eaLnBrk="1" latinLnBrk="0" hangingPunct="1">
        <a:spcBef>
          <a:spcPct val="20000"/>
        </a:spcBef>
        <a:buFont typeface="Arial"/>
        <a:buChar char="–"/>
        <a:defRPr sz="2667" kern="1200">
          <a:solidFill>
            <a:schemeClr val="tx1"/>
          </a:solidFill>
          <a:latin typeface="+mn-lt"/>
          <a:ea typeface="+mn-ea"/>
          <a:cs typeface="+mn-cs"/>
        </a:defRPr>
      </a:lvl4pPr>
      <a:lvl5pPr marL="2743062" indent="-304784" algn="l" defTabSz="609570" rtl="0" eaLnBrk="1" latinLnBrk="0" hangingPunct="1">
        <a:spcBef>
          <a:spcPct val="20000"/>
        </a:spcBef>
        <a:buFont typeface="Arial"/>
        <a:buChar char="»"/>
        <a:defRPr sz="2667" kern="1200">
          <a:solidFill>
            <a:schemeClr val="tx1"/>
          </a:solidFill>
          <a:latin typeface="+mn-lt"/>
          <a:ea typeface="+mn-ea"/>
          <a:cs typeface="+mn-cs"/>
        </a:defRPr>
      </a:lvl5pPr>
      <a:lvl6pPr marL="3352632" indent="-304784" algn="l" defTabSz="609570" rtl="0" eaLnBrk="1" latinLnBrk="0" hangingPunct="1">
        <a:spcBef>
          <a:spcPct val="20000"/>
        </a:spcBef>
        <a:buFont typeface="Arial"/>
        <a:buChar char="•"/>
        <a:defRPr sz="2667" kern="1200">
          <a:solidFill>
            <a:schemeClr val="tx1"/>
          </a:solidFill>
          <a:latin typeface="+mn-lt"/>
          <a:ea typeface="+mn-ea"/>
          <a:cs typeface="+mn-cs"/>
        </a:defRPr>
      </a:lvl6pPr>
      <a:lvl7pPr marL="3962202" indent="-304784" algn="l" defTabSz="609570" rtl="0" eaLnBrk="1" latinLnBrk="0" hangingPunct="1">
        <a:spcBef>
          <a:spcPct val="20000"/>
        </a:spcBef>
        <a:buFont typeface="Arial"/>
        <a:buChar char="•"/>
        <a:defRPr sz="2667" kern="1200">
          <a:solidFill>
            <a:schemeClr val="tx1"/>
          </a:solidFill>
          <a:latin typeface="+mn-lt"/>
          <a:ea typeface="+mn-ea"/>
          <a:cs typeface="+mn-cs"/>
        </a:defRPr>
      </a:lvl7pPr>
      <a:lvl8pPr marL="4571772" indent="-304784" algn="l" defTabSz="609570" rtl="0" eaLnBrk="1" latinLnBrk="0" hangingPunct="1">
        <a:spcBef>
          <a:spcPct val="20000"/>
        </a:spcBef>
        <a:buFont typeface="Arial"/>
        <a:buChar char="•"/>
        <a:defRPr sz="2667" kern="1200">
          <a:solidFill>
            <a:schemeClr val="tx1"/>
          </a:solidFill>
          <a:latin typeface="+mn-lt"/>
          <a:ea typeface="+mn-ea"/>
          <a:cs typeface="+mn-cs"/>
        </a:defRPr>
      </a:lvl8pPr>
      <a:lvl9pPr marL="5181341" indent="-304784" algn="l" defTabSz="609570"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70" rtl="0" eaLnBrk="1" latinLnBrk="0" hangingPunct="1">
        <a:defRPr sz="2400" kern="1200">
          <a:solidFill>
            <a:schemeClr val="tx1"/>
          </a:solidFill>
          <a:latin typeface="+mn-lt"/>
          <a:ea typeface="+mn-ea"/>
          <a:cs typeface="+mn-cs"/>
        </a:defRPr>
      </a:lvl1pPr>
      <a:lvl2pPr marL="609570" algn="l" defTabSz="609570" rtl="0" eaLnBrk="1" latinLnBrk="0" hangingPunct="1">
        <a:defRPr sz="2400" kern="1200">
          <a:solidFill>
            <a:schemeClr val="tx1"/>
          </a:solidFill>
          <a:latin typeface="+mn-lt"/>
          <a:ea typeface="+mn-ea"/>
          <a:cs typeface="+mn-cs"/>
        </a:defRPr>
      </a:lvl2pPr>
      <a:lvl3pPr marL="1219140" algn="l" defTabSz="609570" rtl="0" eaLnBrk="1" latinLnBrk="0" hangingPunct="1">
        <a:defRPr sz="2400" kern="1200">
          <a:solidFill>
            <a:schemeClr val="tx1"/>
          </a:solidFill>
          <a:latin typeface="+mn-lt"/>
          <a:ea typeface="+mn-ea"/>
          <a:cs typeface="+mn-cs"/>
        </a:defRPr>
      </a:lvl3pPr>
      <a:lvl4pPr marL="1828709" algn="l" defTabSz="609570" rtl="0" eaLnBrk="1" latinLnBrk="0" hangingPunct="1">
        <a:defRPr sz="2400" kern="1200">
          <a:solidFill>
            <a:schemeClr val="tx1"/>
          </a:solidFill>
          <a:latin typeface="+mn-lt"/>
          <a:ea typeface="+mn-ea"/>
          <a:cs typeface="+mn-cs"/>
        </a:defRPr>
      </a:lvl4pPr>
      <a:lvl5pPr marL="2438278" algn="l" defTabSz="609570" rtl="0" eaLnBrk="1" latinLnBrk="0" hangingPunct="1">
        <a:defRPr sz="2400" kern="1200">
          <a:solidFill>
            <a:schemeClr val="tx1"/>
          </a:solidFill>
          <a:latin typeface="+mn-lt"/>
          <a:ea typeface="+mn-ea"/>
          <a:cs typeface="+mn-cs"/>
        </a:defRPr>
      </a:lvl5pPr>
      <a:lvl6pPr marL="3047848" algn="l" defTabSz="609570" rtl="0" eaLnBrk="1" latinLnBrk="0" hangingPunct="1">
        <a:defRPr sz="2400" kern="1200">
          <a:solidFill>
            <a:schemeClr val="tx1"/>
          </a:solidFill>
          <a:latin typeface="+mn-lt"/>
          <a:ea typeface="+mn-ea"/>
          <a:cs typeface="+mn-cs"/>
        </a:defRPr>
      </a:lvl6pPr>
      <a:lvl7pPr marL="3657418" algn="l" defTabSz="609570" rtl="0" eaLnBrk="1" latinLnBrk="0" hangingPunct="1">
        <a:defRPr sz="2400" kern="1200">
          <a:solidFill>
            <a:schemeClr val="tx1"/>
          </a:solidFill>
          <a:latin typeface="+mn-lt"/>
          <a:ea typeface="+mn-ea"/>
          <a:cs typeface="+mn-cs"/>
        </a:defRPr>
      </a:lvl7pPr>
      <a:lvl8pPr marL="4266987" algn="l" defTabSz="609570" rtl="0" eaLnBrk="1" latinLnBrk="0" hangingPunct="1">
        <a:defRPr sz="2400" kern="1200">
          <a:solidFill>
            <a:schemeClr val="tx1"/>
          </a:solidFill>
          <a:latin typeface="+mn-lt"/>
          <a:ea typeface="+mn-ea"/>
          <a:cs typeface="+mn-cs"/>
        </a:defRPr>
      </a:lvl8pPr>
      <a:lvl9pPr marL="4876557" algn="l" defTabSz="6095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 pos="800">
          <p15:clr>
            <a:srgbClr val="F26B43"/>
          </p15:clr>
        </p15:guide>
        <p15:guide id="5" orient="horz" pos="1344">
          <p15:clr>
            <a:srgbClr val="F26B43"/>
          </p15:clr>
        </p15:guide>
        <p15:guide id="6" pos="512">
          <p15:clr>
            <a:srgbClr val="F26B43"/>
          </p15:clr>
        </p15:guide>
        <p15:guide id="7" orient="horz" pos="1056">
          <p15:clr>
            <a:srgbClr val="F26B43"/>
          </p15:clr>
        </p15:guide>
        <p15:guide id="10" orient="horz" pos="828">
          <p15:clr>
            <a:srgbClr val="F26B43"/>
          </p15:clr>
        </p15:guide>
        <p15:guide id="11" pos="60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908313" y="6265305"/>
            <a:ext cx="1333856" cy="365125"/>
          </a:xfrm>
          <a:prstGeom prst="rect">
            <a:avLst/>
          </a:prstGeom>
        </p:spPr>
        <p:txBody>
          <a:bodyPr vert="horz" lIns="91440" tIns="45720" rIns="91440" bIns="45720" rtlCol="0" anchor="ctr"/>
          <a:lstStyle>
            <a:lvl1pPr algn="l">
              <a:defRPr sz="11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476488" y="6265305"/>
            <a:ext cx="3860800" cy="365125"/>
          </a:xfrm>
          <a:prstGeom prst="rect">
            <a:avLst/>
          </a:prstGeom>
        </p:spPr>
        <p:txBody>
          <a:bodyPr vert="horz" lIns="91440" tIns="45720" rIns="91440" bIns="45720" rtlCol="0" anchor="ctr"/>
          <a:lstStyle>
            <a:lvl1pPr algn="ctr">
              <a:defRPr sz="1100">
                <a:solidFill>
                  <a:schemeClr val="tx1">
                    <a:tint val="75000"/>
                  </a:schemeClr>
                </a:solidFill>
              </a:defRPr>
            </a:lvl1pPr>
          </a:lstStyle>
          <a:p>
            <a:pPr>
              <a:defRPr/>
            </a:pPr>
            <a:r>
              <a:rPr lang="en-US"/>
              <a:t>NJ AARP TaxAide TY2018 v2a</a:t>
            </a:r>
          </a:p>
        </p:txBody>
      </p:sp>
      <p:sp>
        <p:nvSpPr>
          <p:cNvPr id="6" name="Slide Number Placeholder 5"/>
          <p:cNvSpPr>
            <a:spLocks noGrp="1"/>
          </p:cNvSpPr>
          <p:nvPr>
            <p:ph type="sldNum" sz="quarter" idx="4"/>
          </p:nvPr>
        </p:nvSpPr>
        <p:spPr>
          <a:xfrm>
            <a:off x="609603" y="6265305"/>
            <a:ext cx="936487" cy="365125"/>
          </a:xfrm>
          <a:prstGeom prst="rect">
            <a:avLst/>
          </a:prstGeom>
        </p:spPr>
        <p:txBody>
          <a:bodyPr vert="horz" lIns="91440" tIns="45720" rIns="91440" bIns="45720" rtlCol="0" anchor="ctr"/>
          <a:lstStyle>
            <a:lvl1pPr algn="r">
              <a:defRPr sz="1100">
                <a:solidFill>
                  <a:schemeClr val="tx1">
                    <a:tint val="75000"/>
                  </a:schemeClr>
                </a:solidFill>
              </a:defRPr>
            </a:lvl1pPr>
          </a:lstStyle>
          <a:p>
            <a:pPr>
              <a:defRPr/>
            </a:pPr>
            <a:fld id="{498F88D6-BB1D-486B-ABF6-3159C773C10C}" type="slidenum">
              <a:rPr lang="en-US" altLang="en-US" smtClean="0"/>
              <a:pPr>
                <a:defRPr/>
              </a:pPr>
              <a:t>‹#›</a:t>
            </a:fld>
            <a:endParaRPr lang="en-US" altLang="en-US"/>
          </a:p>
        </p:txBody>
      </p:sp>
      <p:pic>
        <p:nvPicPr>
          <p:cNvPr id="7" name="Picture 6"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8" y="6174258"/>
            <a:ext cx="3148613" cy="547219"/>
          </a:xfrm>
          <a:prstGeom prst="rect">
            <a:avLst/>
          </a:prstGeom>
        </p:spPr>
      </p:pic>
      <p:sp>
        <p:nvSpPr>
          <p:cNvPr id="14" name="Text Placeholder 13"/>
          <p:cNvSpPr>
            <a:spLocks noGrp="1"/>
          </p:cNvSpPr>
          <p:nvPr>
            <p:ph type="body" idx="1"/>
          </p:nvPr>
        </p:nvSpPr>
        <p:spPr>
          <a:xfrm>
            <a:off x="1278833" y="1761433"/>
            <a:ext cx="97536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12192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bg1"/>
              </a:solidFill>
              <a:latin typeface="+mj-lt"/>
            </a:endParaRPr>
          </a:p>
        </p:txBody>
      </p:sp>
      <p:sp>
        <p:nvSpPr>
          <p:cNvPr id="2" name="Title Placeholder 1"/>
          <p:cNvSpPr>
            <a:spLocks noGrp="1"/>
          </p:cNvSpPr>
          <p:nvPr>
            <p:ph type="title"/>
          </p:nvPr>
        </p:nvSpPr>
        <p:spPr>
          <a:xfrm>
            <a:off x="1066803" y="28835"/>
            <a:ext cx="9751391"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AARPF_Logo w Tag.eps"/>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433787" y="6174258"/>
            <a:ext cx="3148613" cy="547219"/>
          </a:xfrm>
          <a:prstGeom prst="rect">
            <a:avLst/>
          </a:prstGeom>
        </p:spPr>
      </p:pic>
      <p:sp>
        <p:nvSpPr>
          <p:cNvPr id="12" name="Rectangle 11"/>
          <p:cNvSpPr/>
          <p:nvPr/>
        </p:nvSpPr>
        <p:spPr>
          <a:xfrm>
            <a:off x="410164" y="431029"/>
            <a:ext cx="315576"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p:nvSpPr>
        <p:spPr>
          <a:xfrm>
            <a:off x="0" y="1182571"/>
            <a:ext cx="12192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633388337"/>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ransition>
    <p:fade/>
  </p:transition>
  <p:hf hdr="0" dt="0"/>
  <p:txStyles>
    <p:titleStyle>
      <a:lvl1pPr algn="l" defTabSz="457189" rtl="0" eaLnBrk="1" latinLnBrk="0" hangingPunct="1">
        <a:spcBef>
          <a:spcPct val="0"/>
        </a:spcBef>
        <a:buNone/>
        <a:defRPr sz="3600" b="1" kern="1200">
          <a:solidFill>
            <a:schemeClr val="bg1"/>
          </a:solidFill>
          <a:latin typeface="+mj-lt"/>
          <a:ea typeface="+mj-ea"/>
          <a:cs typeface="+mj-cs"/>
        </a:defRPr>
      </a:lvl1pPr>
    </p:titleStyle>
    <p:bodyStyle>
      <a:lvl1pPr marL="341313" indent="-341313" algn="l" defTabSz="457189" rtl="0" eaLnBrk="1" latinLnBrk="0" hangingPunct="1">
        <a:spcBef>
          <a:spcPts val="1800"/>
        </a:spcBef>
        <a:buClr>
          <a:srgbClr val="CF2124"/>
        </a:buClr>
        <a:buSzPct val="70000"/>
        <a:buFont typeface="Wingdings" panose="05000000000000000000" pitchFamily="2" charset="2"/>
        <a:buChar char=""/>
        <a:defRPr sz="2400" kern="1200">
          <a:solidFill>
            <a:schemeClr val="tx1"/>
          </a:solidFill>
          <a:latin typeface="+mn-lt"/>
          <a:ea typeface="+mn-ea"/>
          <a:cs typeface="+mn-cs"/>
        </a:defRPr>
      </a:lvl1pPr>
      <a:lvl2pPr marL="914400" indent="-338138" algn="l" defTabSz="457189" rtl="0" eaLnBrk="1" latinLnBrk="0" hangingPunct="1">
        <a:spcBef>
          <a:spcPts val="900"/>
        </a:spcBef>
        <a:buClr>
          <a:srgbClr val="CF2124"/>
        </a:buClr>
        <a:buSzPct val="110000"/>
        <a:buFont typeface="Calibri" panose="020F0502020204030204" pitchFamily="34" charset="0"/>
        <a:buChar char="─"/>
        <a:tabLst/>
        <a:defRPr sz="2000" kern="1200">
          <a:solidFill>
            <a:schemeClr val="tx1"/>
          </a:solidFill>
          <a:latin typeface="+mn-lt"/>
          <a:ea typeface="+mn-ea"/>
          <a:cs typeface="+mn-cs"/>
        </a:defRPr>
      </a:lvl2pPr>
      <a:lvl3pPr marL="1428750" indent="-285750" algn="l" defTabSz="457189" rtl="0" eaLnBrk="1" latinLnBrk="0" hangingPunct="1">
        <a:spcBef>
          <a:spcPts val="600"/>
        </a:spcBef>
        <a:buClr>
          <a:srgbClr val="55493F"/>
        </a:buClr>
        <a:buSzPct val="110000"/>
        <a:buFont typeface="Arial"/>
        <a:buChar char="•"/>
        <a:tabLst/>
        <a:defRPr sz="18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067">
          <p15:clr>
            <a:srgbClr val="F26B43"/>
          </p15:clr>
        </p15:guide>
        <p15:guide id="2" pos="683">
          <p15:clr>
            <a:srgbClr val="F26B43"/>
          </p15:clr>
        </p15:guide>
        <p15:guide id="3" pos="800">
          <p15:clr>
            <a:srgbClr val="F26B43"/>
          </p15:clr>
        </p15:guide>
        <p15:guide id="4" orient="horz" pos="1344">
          <p15:clr>
            <a:srgbClr val="F26B43"/>
          </p15:clr>
        </p15:guide>
        <p15:guide id="5" pos="512">
          <p15:clr>
            <a:srgbClr val="F26B43"/>
          </p15:clr>
        </p15:guide>
        <p15:guide id="6" orient="horz" pos="1056">
          <p15:clr>
            <a:srgbClr val="F26B43"/>
          </p15:clr>
        </p15:guide>
        <p15:guide id="7" orient="horz" pos="828">
          <p15:clr>
            <a:srgbClr val="F26B43"/>
          </p15:clr>
        </p15:guide>
        <p15:guide id="8" pos="6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8455" y="3412330"/>
            <a:ext cx="6793947" cy="1112839"/>
          </a:xfrm>
        </p:spPr>
        <p:txBody>
          <a:bodyPr/>
          <a:lstStyle/>
          <a:p>
            <a:r>
              <a:rPr lang="en-US" sz="3600" dirty="0"/>
              <a:t>Gale Stricker</a:t>
            </a:r>
          </a:p>
          <a:p>
            <a:r>
              <a:rPr lang="en-US" sz="2400" dirty="0"/>
              <a:t>December 3, 2018</a:t>
            </a:r>
          </a:p>
        </p:txBody>
      </p:sp>
      <p:sp>
        <p:nvSpPr>
          <p:cNvPr id="2" name="Title 1"/>
          <p:cNvSpPr>
            <a:spLocks noGrp="1"/>
          </p:cNvSpPr>
          <p:nvPr>
            <p:ph type="title"/>
          </p:nvPr>
        </p:nvSpPr>
        <p:spPr/>
        <p:txBody>
          <a:bodyPr>
            <a:normAutofit fontScale="90000"/>
          </a:bodyPr>
          <a:lstStyle/>
          <a:p>
            <a:r>
              <a:rPr lang="en-US" b="1" dirty="0"/>
              <a:t>What’s New for 2018 Tax Year? </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42398" y="1777511"/>
            <a:ext cx="2640519" cy="1919827"/>
          </a:xfrm>
          <a:prstGeom prst="rect">
            <a:avLst/>
          </a:prstGeom>
        </p:spPr>
      </p:pic>
    </p:spTree>
    <p:extLst>
      <p:ext uri="{BB962C8B-B14F-4D97-AF65-F5344CB8AC3E}">
        <p14:creationId xmlns:p14="http://schemas.microsoft.com/office/powerpoint/2010/main" val="481139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10</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771897" y="1371600"/>
            <a:ext cx="10414660" cy="4767943"/>
          </a:xfrm>
        </p:spPr>
        <p:txBody>
          <a:bodyPr>
            <a:normAutofit fontScale="92500" lnSpcReduction="20000"/>
          </a:bodyPr>
          <a:lstStyle/>
          <a:p>
            <a:pPr lvl="1"/>
            <a:r>
              <a:rPr lang="en-US" dirty="0"/>
              <a:t>Foreign real property taxes cannot be deducted</a:t>
            </a:r>
          </a:p>
          <a:p>
            <a:pPr lvl="1"/>
            <a:r>
              <a:rPr lang="en-US" dirty="0"/>
              <a:t>An amount paid before 1/1/18 for state tax will be treated as paid on last day of tax year for which the tax was imposed (Most applicable to 2017 pre-payment of property taxes for 2018)</a:t>
            </a:r>
          </a:p>
          <a:p>
            <a:pPr lvl="2"/>
            <a:r>
              <a:rPr lang="en-US" dirty="0"/>
              <a:t>Federal – claim first 2 quarters of 2018 taxes in TY2017 if prepaid in 2017, but last 2 quarters in TY2018 even if prepaid in 2017</a:t>
            </a:r>
          </a:p>
          <a:p>
            <a:pPr lvl="2"/>
            <a:r>
              <a:rPr lang="en-US" dirty="0"/>
              <a:t>However, on NJ 1040 – claim all 2018 taxes in TY2018 even if prepaid in 2017 </a:t>
            </a:r>
          </a:p>
          <a:p>
            <a:endParaRPr lang="en-US" dirty="0"/>
          </a:p>
          <a:p>
            <a:endParaRPr lang="en-US" dirty="0"/>
          </a:p>
          <a:p>
            <a:pPr lvl="1"/>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000" dirty="0"/>
              <a:t>TY 2018 Federal Tax Law Changes – Itemized Deductions                                                        </a:t>
            </a:r>
            <a:r>
              <a:rPr lang="en-US" sz="3000" dirty="0"/>
              <a:t>  </a:t>
            </a:r>
          </a:p>
        </p:txBody>
      </p:sp>
    </p:spTree>
    <p:extLst>
      <p:ext uri="{BB962C8B-B14F-4D97-AF65-F5344CB8AC3E}">
        <p14:creationId xmlns:p14="http://schemas.microsoft.com/office/powerpoint/2010/main" val="4187456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11</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878773" y="1398536"/>
            <a:ext cx="10782795" cy="4767943"/>
          </a:xfrm>
        </p:spPr>
        <p:txBody>
          <a:bodyPr>
            <a:normAutofit fontScale="85000" lnSpcReduction="20000"/>
          </a:bodyPr>
          <a:lstStyle/>
          <a:p>
            <a:r>
              <a:rPr lang="en-US" u="sng" dirty="0"/>
              <a:t>Interest Paid</a:t>
            </a:r>
          </a:p>
          <a:p>
            <a:pPr lvl="1"/>
            <a:r>
              <a:rPr lang="en-US" dirty="0"/>
              <a:t>Deduction for home equity loans and lines of credit disallowed unless money used to build, buy or improve home</a:t>
            </a:r>
          </a:p>
          <a:p>
            <a:pPr lvl="1"/>
            <a:r>
              <a:rPr lang="en-US" dirty="0"/>
              <a:t>Mortgage interest deduction limited based on home acquisition debt of $750K ($375K - MFS)</a:t>
            </a:r>
          </a:p>
          <a:p>
            <a:pPr lvl="2">
              <a:tabLst>
                <a:tab pos="3087688" algn="l"/>
              </a:tabLst>
            </a:pPr>
            <a:r>
              <a:rPr lang="en-US" dirty="0"/>
              <a:t>Debt incurred before 12/16/17 grandfathered at $1M/$500K</a:t>
            </a:r>
          </a:p>
          <a:p>
            <a:pPr>
              <a:tabLst>
                <a:tab pos="2743200" algn="l"/>
                <a:tab pos="3087688" algn="l"/>
              </a:tabLst>
            </a:pPr>
            <a:r>
              <a:rPr lang="en-US" u="sng" dirty="0"/>
              <a:t>Casualty Loss</a:t>
            </a:r>
            <a:r>
              <a:rPr lang="en-US" dirty="0"/>
              <a:t> – can only claim if incurred in federally-declared disaster </a:t>
            </a:r>
            <a:endParaRPr lang="en-US" u="sng" dirty="0"/>
          </a:p>
        </p:txBody>
      </p:sp>
      <p:sp>
        <p:nvSpPr>
          <p:cNvPr id="5" name="Title 4"/>
          <p:cNvSpPr>
            <a:spLocks noGrp="1"/>
          </p:cNvSpPr>
          <p:nvPr>
            <p:ph type="title"/>
          </p:nvPr>
        </p:nvSpPr>
        <p:spPr>
          <a:xfrm>
            <a:off x="1066802" y="28835"/>
            <a:ext cx="10235607" cy="1143000"/>
          </a:xfrm>
        </p:spPr>
        <p:txBody>
          <a:bodyPr>
            <a:noAutofit/>
          </a:bodyPr>
          <a:lstStyle/>
          <a:p>
            <a:r>
              <a:rPr lang="en-US" sz="4000" dirty="0"/>
              <a:t>TY 2018 Federal Tax Law Changes – Itemized Deductions                                                        </a:t>
            </a:r>
            <a:r>
              <a:rPr lang="en-US" sz="3000" dirty="0"/>
              <a:t>(cont’d)  </a:t>
            </a:r>
          </a:p>
        </p:txBody>
      </p:sp>
    </p:spTree>
    <p:extLst>
      <p:ext uri="{BB962C8B-B14F-4D97-AF65-F5344CB8AC3E}">
        <p14:creationId xmlns:p14="http://schemas.microsoft.com/office/powerpoint/2010/main" val="47182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12</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700644" y="1398536"/>
            <a:ext cx="10691291" cy="4767943"/>
          </a:xfrm>
        </p:spPr>
        <p:txBody>
          <a:bodyPr>
            <a:normAutofit lnSpcReduction="10000"/>
          </a:bodyPr>
          <a:lstStyle/>
          <a:p>
            <a:r>
              <a:rPr lang="en-US" u="sng" dirty="0"/>
              <a:t>Charitable Contributions</a:t>
            </a:r>
          </a:p>
          <a:p>
            <a:pPr lvl="1"/>
            <a:r>
              <a:rPr lang="en-US" dirty="0"/>
              <a:t>Total deduction for cash contributions cannot be more than 60% of AGI (up from 50%)</a:t>
            </a:r>
          </a:p>
          <a:p>
            <a:pPr lvl="1"/>
            <a:r>
              <a:rPr lang="en-US" dirty="0"/>
              <a:t>Excess contributions can be deducted over a 5-year period, subject to cap in years to which they are carried</a:t>
            </a:r>
          </a:p>
          <a:p>
            <a:pPr lvl="1"/>
            <a:r>
              <a:rPr lang="en-US" dirty="0"/>
              <a:t>No deduction allowed for amount paid for right to buy tickets at athletic event in college stadium</a:t>
            </a:r>
          </a:p>
          <a:p>
            <a:pPr lvl="1"/>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000" dirty="0"/>
              <a:t>TY 2018 Federal Tax Law Changes – Itemized Deductions                                                        </a:t>
            </a:r>
            <a:r>
              <a:rPr lang="en-US" sz="3000" dirty="0"/>
              <a:t>(cont’d)  </a:t>
            </a:r>
          </a:p>
        </p:txBody>
      </p:sp>
    </p:spTree>
    <p:extLst>
      <p:ext uri="{BB962C8B-B14F-4D97-AF65-F5344CB8AC3E}">
        <p14:creationId xmlns:p14="http://schemas.microsoft.com/office/powerpoint/2010/main" val="48827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additive="base">
                                        <p:cTn id="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13</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700644" y="1398536"/>
            <a:ext cx="10691291" cy="4767943"/>
          </a:xfrm>
        </p:spPr>
        <p:txBody>
          <a:bodyPr>
            <a:normAutofit fontScale="92500" lnSpcReduction="10000"/>
          </a:bodyPr>
          <a:lstStyle/>
          <a:p>
            <a:r>
              <a:rPr lang="en-US" u="sng" dirty="0"/>
              <a:t>Miscellaneous Deductions subject to 2% limitation</a:t>
            </a:r>
            <a:r>
              <a:rPr lang="en-US" dirty="0"/>
              <a:t> – no longer allowed</a:t>
            </a:r>
          </a:p>
          <a:p>
            <a:pPr lvl="1"/>
            <a:r>
              <a:rPr lang="en-US" dirty="0"/>
              <a:t>Includes unreimbursed employee expenses, tax prep fees, investment fees, safe deposit boxes, etc.</a:t>
            </a:r>
          </a:p>
          <a:p>
            <a:pPr lvl="1"/>
            <a:r>
              <a:rPr lang="en-US" dirty="0"/>
              <a:t>Does not include Other Miscellaneous Deductions not subject to 2% limitation, such as gambling losses</a:t>
            </a:r>
          </a:p>
          <a:p>
            <a:r>
              <a:rPr lang="en-US" dirty="0"/>
              <a:t>Overall limitation on itemized deductions suspended</a:t>
            </a:r>
          </a:p>
        </p:txBody>
      </p:sp>
      <p:sp>
        <p:nvSpPr>
          <p:cNvPr id="5" name="Title 4"/>
          <p:cNvSpPr>
            <a:spLocks noGrp="1"/>
          </p:cNvSpPr>
          <p:nvPr>
            <p:ph type="title"/>
          </p:nvPr>
        </p:nvSpPr>
        <p:spPr>
          <a:xfrm>
            <a:off x="1066802" y="28835"/>
            <a:ext cx="10235607" cy="1143000"/>
          </a:xfrm>
        </p:spPr>
        <p:txBody>
          <a:bodyPr>
            <a:noAutofit/>
          </a:bodyPr>
          <a:lstStyle/>
          <a:p>
            <a:r>
              <a:rPr lang="en-US" sz="4000" dirty="0"/>
              <a:t>TY 2018 Federal Tax Law Changes – Itemized Deductions                                                        </a:t>
            </a:r>
            <a:r>
              <a:rPr lang="en-US" sz="3000" dirty="0"/>
              <a:t>(cont’d)  </a:t>
            </a:r>
          </a:p>
        </p:txBody>
      </p:sp>
    </p:spTree>
    <p:extLst>
      <p:ext uri="{BB962C8B-B14F-4D97-AF65-F5344CB8AC3E}">
        <p14:creationId xmlns:p14="http://schemas.microsoft.com/office/powerpoint/2010/main" val="3144920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14</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71600"/>
            <a:ext cx="10023576" cy="4635500"/>
          </a:xfrm>
        </p:spPr>
        <p:txBody>
          <a:bodyPr>
            <a:normAutofit lnSpcReduction="10000"/>
          </a:bodyPr>
          <a:lstStyle/>
          <a:p>
            <a:r>
              <a:rPr lang="en-US" dirty="0"/>
              <a:t>Individual taxpayers can deduct up to 20% of qualified business income (QBI)</a:t>
            </a:r>
          </a:p>
          <a:p>
            <a:pPr lvl="1"/>
            <a:r>
              <a:rPr lang="en-US" dirty="0"/>
              <a:t>A deduction from AGI to arrive at taxable income</a:t>
            </a:r>
          </a:p>
          <a:p>
            <a:pPr lvl="1"/>
            <a:r>
              <a:rPr lang="en-US" dirty="0"/>
              <a:t>In addition to standard or itemized deductions </a:t>
            </a:r>
          </a:p>
          <a:p>
            <a:r>
              <a:rPr lang="en-US" dirty="0"/>
              <a:t>New 1040 line (1040 line 9)</a:t>
            </a:r>
          </a:p>
          <a:p>
            <a:endParaRPr lang="en-US" dirty="0"/>
          </a:p>
          <a:p>
            <a:endParaRPr lang="en-US" dirty="0"/>
          </a:p>
        </p:txBody>
      </p:sp>
      <p:sp>
        <p:nvSpPr>
          <p:cNvPr id="5" name="Title 4"/>
          <p:cNvSpPr>
            <a:spLocks noGrp="1"/>
          </p:cNvSpPr>
          <p:nvPr>
            <p:ph type="title"/>
          </p:nvPr>
        </p:nvSpPr>
        <p:spPr>
          <a:xfrm>
            <a:off x="1066802" y="28835"/>
            <a:ext cx="10235607" cy="1143000"/>
          </a:xfrm>
        </p:spPr>
        <p:txBody>
          <a:bodyPr>
            <a:normAutofit fontScale="90000"/>
          </a:bodyPr>
          <a:lstStyle/>
          <a:p>
            <a:r>
              <a:rPr lang="en-US" sz="5100" dirty="0"/>
              <a:t>TY 2018 Federal Tax Law Changes – Qualified Business Income Deduction</a:t>
            </a:r>
            <a:endParaRPr lang="en-US" sz="3300" dirty="0"/>
          </a:p>
        </p:txBody>
      </p:sp>
    </p:spTree>
    <p:extLst>
      <p:ext uri="{BB962C8B-B14F-4D97-AF65-F5344CB8AC3E}">
        <p14:creationId xmlns:p14="http://schemas.microsoft.com/office/powerpoint/2010/main" val="349174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NJ AARP TaxAide TY2018 v2a</a:t>
            </a:r>
          </a:p>
        </p:txBody>
      </p:sp>
      <p:sp>
        <p:nvSpPr>
          <p:cNvPr id="3" name="Slide Number Placeholder 2"/>
          <p:cNvSpPr>
            <a:spLocks noGrp="1"/>
          </p:cNvSpPr>
          <p:nvPr>
            <p:ph type="sldNum" sz="quarter" idx="11"/>
          </p:nvPr>
        </p:nvSpPr>
        <p:spPr/>
        <p:txBody>
          <a:bodyPr/>
          <a:lstStyle/>
          <a:p>
            <a:pPr>
              <a:defRPr/>
            </a:pPr>
            <a:fld id="{6E97F27F-78FB-46D3-BA67-317616989FD7}" type="slidenum">
              <a:rPr lang="en-US" altLang="en-US" smtClean="0"/>
              <a:pPr>
                <a:defRPr/>
              </a:pPr>
              <a:t>15</a:t>
            </a:fld>
            <a:endParaRPr lang="en-US" altLang="en-US"/>
          </a:p>
        </p:txBody>
      </p:sp>
      <p:sp>
        <p:nvSpPr>
          <p:cNvPr id="4" name="Content Placeholder 3"/>
          <p:cNvSpPr>
            <a:spLocks noGrp="1"/>
          </p:cNvSpPr>
          <p:nvPr>
            <p:ph sz="quarter" idx="12"/>
          </p:nvPr>
        </p:nvSpPr>
        <p:spPr>
          <a:xfrm>
            <a:off x="1278833" y="1346200"/>
            <a:ext cx="9753600" cy="4670039"/>
          </a:xfrm>
        </p:spPr>
        <p:txBody>
          <a:bodyPr>
            <a:normAutofit fontScale="62500" lnSpcReduction="20000"/>
          </a:bodyPr>
          <a:lstStyle/>
          <a:p>
            <a:r>
              <a:rPr lang="en-US" dirty="0"/>
              <a:t>Schedule C income (combined if more than one)</a:t>
            </a:r>
          </a:p>
          <a:p>
            <a:r>
              <a:rPr lang="en-US" dirty="0"/>
              <a:t>Pass-through entity business income </a:t>
            </a:r>
          </a:p>
          <a:p>
            <a:pPr lvl="1"/>
            <a:r>
              <a:rPr lang="en-US" dirty="0"/>
              <a:t>Such as partnerships, S corporations, limited liability companies </a:t>
            </a:r>
          </a:p>
          <a:p>
            <a:pPr lvl="1">
              <a:buFont typeface="Wingdings" panose="05000000000000000000" pitchFamily="2" charset="2"/>
              <a:buChar char="Ø"/>
            </a:pPr>
            <a:r>
              <a:rPr lang="en-US" dirty="0"/>
              <a:t>All pass-through entities with business income are </a:t>
            </a:r>
            <a:r>
              <a:rPr lang="en-US" b="1" dirty="0"/>
              <a:t>out of scope</a:t>
            </a:r>
          </a:p>
          <a:p>
            <a:r>
              <a:rPr lang="en-US" dirty="0"/>
              <a:t>Real Estate Investment Trust (REIT) 199A dividends (1099-DIV Box 5)</a:t>
            </a:r>
          </a:p>
          <a:p>
            <a:r>
              <a:rPr lang="en-US" dirty="0"/>
              <a:t>Scope: if taxable income (before the QBI deduction) exceeds $157,500 ($315,000 if MFJ), the return is out of scope</a:t>
            </a:r>
          </a:p>
          <a:p>
            <a:pPr lvl="1"/>
            <a:r>
              <a:rPr lang="en-US" dirty="0"/>
              <a:t>Special rules apply if threshold is exceeded – out of scope</a:t>
            </a:r>
          </a:p>
          <a:p>
            <a:pPr lvl="1"/>
            <a:r>
              <a:rPr lang="en-US" dirty="0"/>
              <a:t>Other scope limitations may reduce these income limits</a:t>
            </a:r>
          </a:p>
        </p:txBody>
      </p:sp>
      <p:sp>
        <p:nvSpPr>
          <p:cNvPr id="5" name="Title 4"/>
          <p:cNvSpPr>
            <a:spLocks noGrp="1"/>
          </p:cNvSpPr>
          <p:nvPr>
            <p:ph type="title"/>
          </p:nvPr>
        </p:nvSpPr>
        <p:spPr>
          <a:xfrm>
            <a:off x="1066802" y="28835"/>
            <a:ext cx="10724864" cy="1143000"/>
          </a:xfrm>
        </p:spPr>
        <p:txBody>
          <a:bodyPr>
            <a:normAutofit/>
          </a:bodyPr>
          <a:lstStyle/>
          <a:p>
            <a:r>
              <a:rPr lang="en-US" dirty="0"/>
              <a:t>What is Qualified Business Income?</a:t>
            </a:r>
          </a:p>
        </p:txBody>
      </p:sp>
    </p:spTree>
    <p:extLst>
      <p:ext uri="{BB962C8B-B14F-4D97-AF65-F5344CB8AC3E}">
        <p14:creationId xmlns:p14="http://schemas.microsoft.com/office/powerpoint/2010/main" val="2593061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190750" y="838200"/>
            <a:ext cx="7810500" cy="5181600"/>
          </a:xfrm>
          <a:prstGeom prst="rect">
            <a:avLst/>
          </a:prstGeom>
          <a:ln>
            <a:solidFill>
              <a:schemeClr val="accent1"/>
            </a:solidFill>
          </a:ln>
        </p:spPr>
      </p:pic>
      <p:sp>
        <p:nvSpPr>
          <p:cNvPr id="2" name="Footer Placeholder 1"/>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3" name="Slide Number Placeholder 2"/>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1B042FB-C5A0-4140-9EC3-E8F3BDEE7242}" type="slidenum">
              <a:rPr kumimoji="0" lang="en-US" sz="11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1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itle 5"/>
          <p:cNvSpPr>
            <a:spLocks noGrp="1"/>
          </p:cNvSpPr>
          <p:nvPr>
            <p:ph type="title"/>
          </p:nvPr>
        </p:nvSpPr>
        <p:spPr/>
        <p:txBody>
          <a:bodyPr>
            <a:normAutofit fontScale="90000"/>
          </a:bodyPr>
          <a:lstStyle/>
          <a:p>
            <a:r>
              <a:rPr lang="en-US" dirty="0"/>
              <a:t>REIT and Qualified Business Income</a:t>
            </a:r>
          </a:p>
        </p:txBody>
      </p:sp>
      <p:sp>
        <p:nvSpPr>
          <p:cNvPr id="22" name="TextBox 21"/>
          <p:cNvSpPr txBox="1"/>
          <p:nvPr/>
        </p:nvSpPr>
        <p:spPr>
          <a:xfrm>
            <a:off x="5846618" y="3505200"/>
            <a:ext cx="1463040" cy="369332"/>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7996648"/>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NJ AARP TaxAide TY2018 v2a</a:t>
            </a:r>
          </a:p>
        </p:txBody>
      </p:sp>
      <p:sp>
        <p:nvSpPr>
          <p:cNvPr id="3" name="Slide Number Placeholder 2"/>
          <p:cNvSpPr>
            <a:spLocks noGrp="1"/>
          </p:cNvSpPr>
          <p:nvPr>
            <p:ph type="sldNum" sz="quarter" idx="11"/>
          </p:nvPr>
        </p:nvSpPr>
        <p:spPr/>
        <p:txBody>
          <a:bodyPr/>
          <a:lstStyle/>
          <a:p>
            <a:pPr>
              <a:defRPr/>
            </a:pPr>
            <a:fld id="{6E97F27F-78FB-46D3-BA67-317616989FD7}" type="slidenum">
              <a:rPr lang="en-US" altLang="en-US" smtClean="0"/>
              <a:pPr>
                <a:defRPr/>
              </a:pPr>
              <a:t>17</a:t>
            </a:fld>
            <a:endParaRPr lang="en-US" altLang="en-US"/>
          </a:p>
        </p:txBody>
      </p:sp>
      <p:sp>
        <p:nvSpPr>
          <p:cNvPr id="4" name="Content Placeholder 3"/>
          <p:cNvSpPr>
            <a:spLocks noGrp="1"/>
          </p:cNvSpPr>
          <p:nvPr>
            <p:ph sz="quarter" idx="12"/>
          </p:nvPr>
        </p:nvSpPr>
        <p:spPr>
          <a:xfrm>
            <a:off x="1278833" y="1626919"/>
            <a:ext cx="9753600" cy="4157874"/>
          </a:xfrm>
        </p:spPr>
        <p:txBody>
          <a:bodyPr>
            <a:normAutofit fontScale="92500" lnSpcReduction="20000"/>
          </a:bodyPr>
          <a:lstStyle/>
          <a:p>
            <a:r>
              <a:rPr lang="en-US" dirty="0"/>
              <a:t>Schedule C is </a:t>
            </a:r>
            <a:r>
              <a:rPr lang="en-US" b="1" dirty="0"/>
              <a:t>not</a:t>
            </a:r>
            <a:r>
              <a:rPr lang="en-US" dirty="0"/>
              <a:t> affected</a:t>
            </a:r>
          </a:p>
          <a:p>
            <a:r>
              <a:rPr lang="en-US" dirty="0"/>
              <a:t>Self-employed health insurance deduction is </a:t>
            </a:r>
            <a:r>
              <a:rPr lang="en-US" b="1" dirty="0"/>
              <a:t>not</a:t>
            </a:r>
            <a:r>
              <a:rPr lang="en-US" dirty="0"/>
              <a:t> affected </a:t>
            </a:r>
          </a:p>
          <a:p>
            <a:r>
              <a:rPr lang="en-US" dirty="0"/>
              <a:t>IRA deduction is </a:t>
            </a:r>
            <a:r>
              <a:rPr lang="en-US" b="1" dirty="0"/>
              <a:t>not</a:t>
            </a:r>
            <a:r>
              <a:rPr lang="en-US" dirty="0"/>
              <a:t> affected</a:t>
            </a:r>
          </a:p>
          <a:p>
            <a:r>
              <a:rPr lang="en-US" dirty="0"/>
              <a:t>Self-employment taxes on Schedule SE are </a:t>
            </a:r>
            <a:r>
              <a:rPr lang="en-US" b="1" dirty="0"/>
              <a:t>not</a:t>
            </a:r>
            <a:r>
              <a:rPr lang="en-US" dirty="0"/>
              <a:t> affected</a:t>
            </a:r>
          </a:p>
        </p:txBody>
      </p:sp>
      <p:sp>
        <p:nvSpPr>
          <p:cNvPr id="5" name="Title 4"/>
          <p:cNvSpPr>
            <a:spLocks noGrp="1"/>
          </p:cNvSpPr>
          <p:nvPr>
            <p:ph type="title"/>
          </p:nvPr>
        </p:nvSpPr>
        <p:spPr/>
        <p:txBody>
          <a:bodyPr/>
          <a:lstStyle/>
          <a:p>
            <a:r>
              <a:rPr lang="en-US" dirty="0" err="1"/>
              <a:t>QBI</a:t>
            </a:r>
            <a:r>
              <a:rPr lang="en-US" dirty="0"/>
              <a:t> Deduction Implications</a:t>
            </a:r>
          </a:p>
        </p:txBody>
      </p:sp>
    </p:spTree>
    <p:extLst>
      <p:ext uri="{BB962C8B-B14F-4D97-AF65-F5344CB8AC3E}">
        <p14:creationId xmlns:p14="http://schemas.microsoft.com/office/powerpoint/2010/main" val="615897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a:t>NJ AARP TaxAide TY2018 v2a</a:t>
            </a:r>
          </a:p>
        </p:txBody>
      </p:sp>
      <p:sp>
        <p:nvSpPr>
          <p:cNvPr id="3" name="Slide Number Placeholder 2"/>
          <p:cNvSpPr>
            <a:spLocks noGrp="1"/>
          </p:cNvSpPr>
          <p:nvPr>
            <p:ph type="sldNum" sz="quarter" idx="11"/>
          </p:nvPr>
        </p:nvSpPr>
        <p:spPr/>
        <p:txBody>
          <a:bodyPr/>
          <a:lstStyle/>
          <a:p>
            <a:pPr>
              <a:defRPr/>
            </a:pPr>
            <a:fld id="{6E97F27F-78FB-46D3-BA67-317616989FD7}" type="slidenum">
              <a:rPr lang="en-US" altLang="en-US" smtClean="0"/>
              <a:pPr>
                <a:defRPr/>
              </a:pPr>
              <a:t>18</a:t>
            </a:fld>
            <a:endParaRPr lang="en-US" altLang="en-US"/>
          </a:p>
        </p:txBody>
      </p:sp>
      <p:sp>
        <p:nvSpPr>
          <p:cNvPr id="4" name="Content Placeholder 3"/>
          <p:cNvSpPr>
            <a:spLocks noGrp="1"/>
          </p:cNvSpPr>
          <p:nvPr>
            <p:ph sz="quarter" idx="12"/>
          </p:nvPr>
        </p:nvSpPr>
        <p:spPr>
          <a:xfrm>
            <a:off x="1278833" y="1364776"/>
            <a:ext cx="9753600" cy="3930555"/>
          </a:xfrm>
        </p:spPr>
        <p:txBody>
          <a:bodyPr>
            <a:normAutofit fontScale="70000" lnSpcReduction="20000"/>
          </a:bodyPr>
          <a:lstStyle/>
          <a:p>
            <a:r>
              <a:rPr lang="en-US" dirty="0"/>
              <a:t>20% of the lesser of</a:t>
            </a:r>
          </a:p>
          <a:p>
            <a:pPr lvl="1"/>
            <a:r>
              <a:rPr lang="en-US" dirty="0"/>
              <a:t>Schedule C profit – a</a:t>
            </a:r>
            <a:r>
              <a:rPr lang="en-US" sz="3200" dirty="0"/>
              <a:t> loss on any Schedule C is </a:t>
            </a:r>
            <a:r>
              <a:rPr lang="en-US" sz="3200" b="1" dirty="0"/>
              <a:t>out of scope</a:t>
            </a:r>
            <a:endParaRPr lang="en-US" dirty="0"/>
          </a:p>
          <a:p>
            <a:pPr lvl="1"/>
            <a:r>
              <a:rPr lang="en-US" dirty="0"/>
              <a:t>Taxable income in excess of any net capital gain* and before the </a:t>
            </a:r>
            <a:r>
              <a:rPr lang="en-US" dirty="0" err="1"/>
              <a:t>QBI</a:t>
            </a:r>
            <a:r>
              <a:rPr lang="en-US" dirty="0"/>
              <a:t> deduction</a:t>
            </a:r>
          </a:p>
          <a:p>
            <a:pPr marL="3175" indent="0">
              <a:buNone/>
            </a:pPr>
            <a:r>
              <a:rPr lang="en-US" dirty="0"/>
              <a:t>Plus</a:t>
            </a:r>
          </a:p>
          <a:p>
            <a:r>
              <a:rPr lang="en-US" dirty="0"/>
              <a:t>20% of qualified REIT dividends (section 199A dividends)</a:t>
            </a:r>
          </a:p>
          <a:p>
            <a:r>
              <a:rPr lang="en-US" dirty="0"/>
              <a:t>Find QBI deduction in Pub 4012 Tab F for TaxSlayer entries</a:t>
            </a:r>
          </a:p>
        </p:txBody>
      </p:sp>
      <p:sp>
        <p:nvSpPr>
          <p:cNvPr id="5" name="Title 4"/>
          <p:cNvSpPr>
            <a:spLocks noGrp="1"/>
          </p:cNvSpPr>
          <p:nvPr>
            <p:ph type="title"/>
          </p:nvPr>
        </p:nvSpPr>
        <p:spPr/>
        <p:txBody>
          <a:bodyPr/>
          <a:lstStyle/>
          <a:p>
            <a:r>
              <a:rPr lang="en-US" dirty="0"/>
              <a:t>Calculating QBI</a:t>
            </a:r>
          </a:p>
        </p:txBody>
      </p:sp>
      <p:sp>
        <p:nvSpPr>
          <p:cNvPr id="6" name="TextBox 5"/>
          <p:cNvSpPr txBox="1"/>
          <p:nvPr/>
        </p:nvSpPr>
        <p:spPr>
          <a:xfrm>
            <a:off x="1278833" y="5457152"/>
            <a:ext cx="9479198" cy="923330"/>
          </a:xfrm>
          <a:prstGeom prst="rect">
            <a:avLst/>
          </a:prstGeom>
          <a:noFill/>
        </p:spPr>
        <p:txBody>
          <a:bodyPr wrap="none" rtlCol="0">
            <a:spAutoFit/>
          </a:bodyPr>
          <a:lstStyle/>
          <a:p>
            <a:r>
              <a:rPr lang="en-US" dirty="0"/>
              <a:t>*The term “net capital gain” means the excess of the net long-term capital gain for the taxable year</a:t>
            </a:r>
          </a:p>
          <a:p>
            <a:r>
              <a:rPr lang="en-US" dirty="0"/>
              <a:t> over the net short-term capital loss for such year</a:t>
            </a:r>
          </a:p>
          <a:p>
            <a:endParaRPr lang="en-US" dirty="0"/>
          </a:p>
        </p:txBody>
      </p:sp>
    </p:spTree>
    <p:extLst>
      <p:ext uri="{BB962C8B-B14F-4D97-AF65-F5344CB8AC3E}">
        <p14:creationId xmlns:p14="http://schemas.microsoft.com/office/powerpoint/2010/main" val="808962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NJ AARP TaxAide TY2018 v2a</a:t>
            </a:r>
          </a:p>
        </p:txBody>
      </p:sp>
      <p:sp>
        <p:nvSpPr>
          <p:cNvPr id="7" name="Slide Number Placeholder 6"/>
          <p:cNvSpPr>
            <a:spLocks noGrp="1"/>
          </p:cNvSpPr>
          <p:nvPr>
            <p:ph type="sldNum" sz="quarter" idx="11"/>
          </p:nvPr>
        </p:nvSpPr>
        <p:spPr/>
        <p:txBody>
          <a:bodyPr/>
          <a:lstStyle/>
          <a:p>
            <a:fld id="{71B042FB-C5A0-4140-9EC3-E8F3BDEE7242}" type="slidenum">
              <a:rPr lang="en-US" smtClean="0"/>
              <a:pPr/>
              <a:t>19</a:t>
            </a:fld>
            <a:endParaRPr lang="en-US"/>
          </a:p>
        </p:txBody>
      </p:sp>
      <p:sp>
        <p:nvSpPr>
          <p:cNvPr id="5" name="Vertical Text Placeholder 4"/>
          <p:cNvSpPr>
            <a:spLocks noGrp="1"/>
          </p:cNvSpPr>
          <p:nvPr>
            <p:ph sz="quarter" idx="12"/>
          </p:nvPr>
        </p:nvSpPr>
        <p:spPr/>
        <p:txBody>
          <a:bodyPr>
            <a:normAutofit fontScale="77500" lnSpcReduction="20000"/>
          </a:bodyPr>
          <a:lstStyle/>
          <a:p>
            <a:r>
              <a:rPr lang="en-US" dirty="0"/>
              <a:t>2018 Schedule C profit (QBI): $10,000</a:t>
            </a:r>
          </a:p>
          <a:p>
            <a:r>
              <a:rPr lang="en-US" dirty="0"/>
              <a:t>2018 taxable income (before QBI deduction): $8,100</a:t>
            </a:r>
          </a:p>
          <a:p>
            <a:r>
              <a:rPr lang="en-US" dirty="0"/>
              <a:t>QBI deduction is 20% of the lesser of:</a:t>
            </a:r>
          </a:p>
          <a:p>
            <a:pPr lvl="1"/>
            <a:r>
              <a:rPr lang="en-US" dirty="0"/>
              <a:t>Schedule C profit (</a:t>
            </a:r>
            <a:r>
              <a:rPr lang="en-US" dirty="0" err="1"/>
              <a:t>QBI</a:t>
            </a:r>
            <a:r>
              <a:rPr lang="en-US" dirty="0"/>
              <a:t>) $10,000 </a:t>
            </a:r>
            <a:r>
              <a:rPr lang="en-US" b="1" dirty="0"/>
              <a:t>or </a:t>
            </a:r>
          </a:p>
          <a:p>
            <a:pPr lvl="1"/>
            <a:r>
              <a:rPr lang="en-US" dirty="0"/>
              <a:t>Taxable income (before the QBI deduction) $8,100</a:t>
            </a:r>
          </a:p>
          <a:p>
            <a:pPr>
              <a:buFont typeface="Wingdings" panose="05000000000000000000" pitchFamily="2" charset="2"/>
              <a:buChar char="Ø"/>
            </a:pPr>
            <a:r>
              <a:rPr lang="en-US" dirty="0"/>
              <a:t>$8,100 x 20% = $1,620</a:t>
            </a:r>
          </a:p>
        </p:txBody>
      </p:sp>
      <p:sp>
        <p:nvSpPr>
          <p:cNvPr id="4" name="Title 3"/>
          <p:cNvSpPr>
            <a:spLocks noGrp="1"/>
          </p:cNvSpPr>
          <p:nvPr>
            <p:ph type="title"/>
          </p:nvPr>
        </p:nvSpPr>
        <p:spPr/>
        <p:txBody>
          <a:bodyPr>
            <a:normAutofit fontScale="90000"/>
          </a:bodyPr>
          <a:lstStyle/>
          <a:p>
            <a:r>
              <a:rPr lang="en-US" dirty="0"/>
              <a:t>QBI Deduction Example 1 without Capital Gain</a:t>
            </a:r>
          </a:p>
        </p:txBody>
      </p:sp>
    </p:spTree>
    <p:extLst>
      <p:ext uri="{BB962C8B-B14F-4D97-AF65-F5344CB8AC3E}">
        <p14:creationId xmlns:p14="http://schemas.microsoft.com/office/powerpoint/2010/main" val="3143250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p:txBody>
          <a:bodyPr>
            <a:normAutofit/>
          </a:bodyPr>
          <a:lstStyle/>
          <a:p>
            <a:r>
              <a:rPr lang="en-US" dirty="0"/>
              <a:t>Federal tax law changes</a:t>
            </a:r>
          </a:p>
          <a:p>
            <a:r>
              <a:rPr lang="en-US" dirty="0"/>
              <a:t>NJ tax law changes</a:t>
            </a:r>
          </a:p>
          <a:p>
            <a:r>
              <a:rPr lang="en-US" dirty="0"/>
              <a:t>Scope changes</a:t>
            </a:r>
          </a:p>
          <a:p>
            <a:r>
              <a:rPr lang="en-US" dirty="0"/>
              <a:t>TaxSlayer changes</a:t>
            </a:r>
          </a:p>
        </p:txBody>
      </p:sp>
      <p:sp>
        <p:nvSpPr>
          <p:cNvPr id="5" name="Title 4"/>
          <p:cNvSpPr>
            <a:spLocks noGrp="1"/>
          </p:cNvSpPr>
          <p:nvPr>
            <p:ph type="title"/>
          </p:nvPr>
        </p:nvSpPr>
        <p:spPr/>
        <p:txBody>
          <a:bodyPr>
            <a:normAutofit fontScale="90000"/>
          </a:bodyPr>
          <a:lstStyle/>
          <a:p>
            <a:r>
              <a:rPr lang="en-US" dirty="0"/>
              <a:t>What Areas Have Changed for Tax Year (TY) 2018?</a:t>
            </a:r>
          </a:p>
        </p:txBody>
      </p:sp>
    </p:spTree>
    <p:extLst>
      <p:ext uri="{BB962C8B-B14F-4D97-AF65-F5344CB8AC3E}">
        <p14:creationId xmlns:p14="http://schemas.microsoft.com/office/powerpoint/2010/main" val="2937058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 name="Footer Placeholder 5"/>
          <p:cNvSpPr>
            <a:spLocks noGrp="1"/>
          </p:cNvSpPr>
          <p:nvPr>
            <p:ph type="ftr" sz="quarter" idx="10"/>
          </p:nvPr>
        </p:nvSpPr>
        <p:spPr/>
        <p:txBody>
          <a:bodyPr/>
          <a:lstStyle/>
          <a:p>
            <a:r>
              <a:rPr lang="en-US"/>
              <a:t>NJ AARP TaxAide TY2018 v2a</a:t>
            </a:r>
          </a:p>
        </p:txBody>
      </p:sp>
      <p:sp>
        <p:nvSpPr>
          <p:cNvPr id="7" name="Slide Number Placeholder 6"/>
          <p:cNvSpPr>
            <a:spLocks noGrp="1"/>
          </p:cNvSpPr>
          <p:nvPr>
            <p:ph type="sldNum" sz="quarter" idx="11"/>
          </p:nvPr>
        </p:nvSpPr>
        <p:spPr/>
        <p:txBody>
          <a:bodyPr/>
          <a:lstStyle/>
          <a:p>
            <a:fld id="{71B042FB-C5A0-4140-9EC3-E8F3BDEE7242}" type="slidenum">
              <a:rPr lang="en-US" smtClean="0"/>
              <a:pPr/>
              <a:t>20</a:t>
            </a:fld>
            <a:endParaRPr lang="en-US"/>
          </a:p>
        </p:txBody>
      </p:sp>
      <p:sp>
        <p:nvSpPr>
          <p:cNvPr id="5" name="Vertical Text Placeholder 4"/>
          <p:cNvSpPr>
            <a:spLocks noGrp="1"/>
          </p:cNvSpPr>
          <p:nvPr>
            <p:ph sz="quarter" idx="12"/>
          </p:nvPr>
        </p:nvSpPr>
        <p:spPr/>
        <p:txBody>
          <a:bodyPr>
            <a:normAutofit fontScale="70000" lnSpcReduction="20000"/>
          </a:bodyPr>
          <a:lstStyle/>
          <a:p>
            <a:r>
              <a:rPr lang="en-US" dirty="0"/>
              <a:t>2018 Schedule C profit (QBI): $10,000</a:t>
            </a:r>
          </a:p>
          <a:p>
            <a:r>
              <a:rPr lang="en-US" dirty="0"/>
              <a:t>2018 taxable income (before QBI deduction): $8,100</a:t>
            </a:r>
          </a:p>
          <a:p>
            <a:pPr lvl="1"/>
            <a:r>
              <a:rPr lang="en-US" dirty="0"/>
              <a:t>$700 of $8,100 is net capital gain income</a:t>
            </a:r>
          </a:p>
          <a:p>
            <a:r>
              <a:rPr lang="en-US" dirty="0" err="1"/>
              <a:t>QBI</a:t>
            </a:r>
            <a:r>
              <a:rPr lang="en-US" dirty="0"/>
              <a:t> deduction is 20% of the lesser of </a:t>
            </a:r>
          </a:p>
          <a:p>
            <a:pPr lvl="1"/>
            <a:r>
              <a:rPr lang="en-US" dirty="0"/>
              <a:t>Schedule C profit (QBI) $10,000 </a:t>
            </a:r>
            <a:r>
              <a:rPr lang="en-US" b="1" dirty="0"/>
              <a:t>or </a:t>
            </a:r>
          </a:p>
          <a:p>
            <a:pPr lvl="1"/>
            <a:r>
              <a:rPr lang="en-US" dirty="0"/>
              <a:t>Taxable income in excess of net capital gain income (and before QBI deduction) $8,100 - $700 = $7,400</a:t>
            </a:r>
          </a:p>
          <a:p>
            <a:pPr lvl="1">
              <a:buFont typeface="Wingdings" panose="05000000000000000000" pitchFamily="2" charset="2"/>
              <a:buChar char="Ø"/>
            </a:pPr>
            <a:r>
              <a:rPr lang="en-US" dirty="0"/>
              <a:t>$7,400 x 20% = $1,480</a:t>
            </a:r>
          </a:p>
        </p:txBody>
      </p:sp>
      <p:sp>
        <p:nvSpPr>
          <p:cNvPr id="4" name="Title 3"/>
          <p:cNvSpPr>
            <a:spLocks noGrp="1"/>
          </p:cNvSpPr>
          <p:nvPr>
            <p:ph type="title"/>
          </p:nvPr>
        </p:nvSpPr>
        <p:spPr/>
        <p:txBody>
          <a:bodyPr>
            <a:normAutofit fontScale="90000"/>
          </a:bodyPr>
          <a:lstStyle/>
          <a:p>
            <a:r>
              <a:rPr lang="en-US" dirty="0"/>
              <a:t>QBI Deduction Example 2 with Capital Gain</a:t>
            </a:r>
          </a:p>
        </p:txBody>
      </p:sp>
    </p:spTree>
    <p:extLst>
      <p:ext uri="{BB962C8B-B14F-4D97-AF65-F5344CB8AC3E}">
        <p14:creationId xmlns:p14="http://schemas.microsoft.com/office/powerpoint/2010/main" val="13146012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21</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609602" y="1398536"/>
            <a:ext cx="10896598" cy="4767943"/>
          </a:xfrm>
        </p:spPr>
        <p:txBody>
          <a:bodyPr>
            <a:normAutofit fontScale="85000" lnSpcReduction="20000"/>
          </a:bodyPr>
          <a:lstStyle/>
          <a:p>
            <a:r>
              <a:rPr lang="en-US" u="sng" dirty="0"/>
              <a:t>Child Tax Credit (CTC)</a:t>
            </a:r>
          </a:p>
          <a:p>
            <a:pPr lvl="1"/>
            <a:r>
              <a:rPr lang="en-US" dirty="0"/>
              <a:t>Maximum per qualifying child increased to $2,000</a:t>
            </a:r>
          </a:p>
          <a:p>
            <a:pPr lvl="1"/>
            <a:r>
              <a:rPr lang="en-US" dirty="0"/>
              <a:t>Refundable amount limited to $1,400 per qualifying child</a:t>
            </a:r>
          </a:p>
          <a:p>
            <a:pPr lvl="1"/>
            <a:r>
              <a:rPr lang="en-US" dirty="0"/>
              <a:t>Earned income threshold used to calculate refundable portion decreased to $2,500 (down from $3,000)</a:t>
            </a:r>
          </a:p>
          <a:p>
            <a:pPr lvl="1"/>
            <a:r>
              <a:rPr lang="en-US" dirty="0"/>
              <a:t>Each qualifying child must have a valid SS number</a:t>
            </a:r>
          </a:p>
          <a:p>
            <a:pPr indent="-450839"/>
            <a:r>
              <a:rPr lang="en-US" u="sng" dirty="0"/>
              <a:t>New credit for dependents other than children </a:t>
            </a:r>
          </a:p>
          <a:p>
            <a:pPr lvl="1"/>
            <a:r>
              <a:rPr lang="en-US" dirty="0"/>
              <a:t>$500 nonrefundable credit</a:t>
            </a:r>
          </a:p>
        </p:txBody>
      </p:sp>
      <p:sp>
        <p:nvSpPr>
          <p:cNvPr id="5" name="Title 4"/>
          <p:cNvSpPr>
            <a:spLocks noGrp="1"/>
          </p:cNvSpPr>
          <p:nvPr>
            <p:ph type="title"/>
          </p:nvPr>
        </p:nvSpPr>
        <p:spPr>
          <a:xfrm>
            <a:off x="1066802" y="28835"/>
            <a:ext cx="10235607" cy="1143000"/>
          </a:xfrm>
        </p:spPr>
        <p:txBody>
          <a:bodyPr>
            <a:noAutofit/>
          </a:bodyPr>
          <a:lstStyle/>
          <a:p>
            <a:r>
              <a:rPr lang="en-US" sz="4400" dirty="0"/>
              <a:t>TY 2018 Federal Tax Law Changes – Credits</a:t>
            </a:r>
          </a:p>
        </p:txBody>
      </p:sp>
    </p:spTree>
    <p:extLst>
      <p:ext uri="{BB962C8B-B14F-4D97-AF65-F5344CB8AC3E}">
        <p14:creationId xmlns:p14="http://schemas.microsoft.com/office/powerpoint/2010/main" val="671707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22</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609602" y="1359568"/>
            <a:ext cx="10896598" cy="4806911"/>
          </a:xfrm>
        </p:spPr>
        <p:txBody>
          <a:bodyPr>
            <a:normAutofit fontScale="70000" lnSpcReduction="20000"/>
          </a:bodyPr>
          <a:lstStyle/>
          <a:p>
            <a:r>
              <a:rPr lang="en-US" dirty="0"/>
              <a:t>Mileage rates for TY 2018</a:t>
            </a:r>
          </a:p>
          <a:p>
            <a:pPr lvl="1"/>
            <a:r>
              <a:rPr lang="en-US" dirty="0"/>
              <a:t>54.5 cents/mile for business miles (up from 53.5 cents/mile)</a:t>
            </a:r>
          </a:p>
          <a:p>
            <a:pPr lvl="1"/>
            <a:r>
              <a:rPr lang="en-US" dirty="0"/>
              <a:t>18 cents/mile for medical miles (up from 17 cents/mile)</a:t>
            </a:r>
          </a:p>
          <a:p>
            <a:pPr lvl="1"/>
            <a:r>
              <a:rPr lang="en-US" dirty="0"/>
              <a:t>14 cents/mile for charitable miles (unchanged)</a:t>
            </a:r>
          </a:p>
          <a:p>
            <a:r>
              <a:rPr lang="en-US" dirty="0"/>
              <a:t>Kiddie Tax – Form 8615</a:t>
            </a:r>
          </a:p>
          <a:p>
            <a:pPr lvl="1"/>
            <a:r>
              <a:rPr lang="en-US" dirty="0"/>
              <a:t>All net unearned income over threshold amount of $2,100 is taxed using brackets and rates for trusts and estates (permanent change)</a:t>
            </a:r>
          </a:p>
          <a:p>
            <a:pPr lvl="1"/>
            <a:r>
              <a:rPr lang="en-US" dirty="0"/>
              <a:t>Child’s earned income taxed at their own single filer rate</a:t>
            </a:r>
          </a:p>
          <a:p>
            <a:pPr lvl="1"/>
            <a:r>
              <a:rPr lang="en-US" dirty="0"/>
              <a:t>Child’ tax rate no longer affected by tax situation of parents or unearned income of siblings</a:t>
            </a:r>
          </a:p>
          <a:p>
            <a:pPr marL="618052" lvl="1" indent="0">
              <a:buNone/>
            </a:pPr>
            <a:endParaRPr lang="en-US" dirty="0"/>
          </a:p>
          <a:p>
            <a:pPr lvl="1"/>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400" dirty="0"/>
              <a:t>TY 2018 Federal Tax Law Changes – Other</a:t>
            </a:r>
          </a:p>
        </p:txBody>
      </p:sp>
    </p:spTree>
    <p:extLst>
      <p:ext uri="{BB962C8B-B14F-4D97-AF65-F5344CB8AC3E}">
        <p14:creationId xmlns:p14="http://schemas.microsoft.com/office/powerpoint/2010/main" val="22680726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23</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609602" y="1398536"/>
            <a:ext cx="10896598" cy="4767943"/>
          </a:xfrm>
        </p:spPr>
        <p:txBody>
          <a:bodyPr>
            <a:normAutofit fontScale="85000" lnSpcReduction="20000"/>
          </a:bodyPr>
          <a:lstStyle/>
          <a:p>
            <a:r>
              <a:rPr lang="en-US" dirty="0"/>
              <a:t>529 education plans can be used tax free for qualifying expenses for private, public, and religious K-12 as well as higher education or can be rolled over to ABLE account</a:t>
            </a:r>
          </a:p>
          <a:p>
            <a:pPr lvl="1"/>
            <a:r>
              <a:rPr lang="en-US" dirty="0"/>
              <a:t>Up to $10K per year</a:t>
            </a:r>
          </a:p>
          <a:p>
            <a:r>
              <a:rPr lang="en-US" dirty="0"/>
              <a:t>Following provisions not extended for TY 2018 as of now</a:t>
            </a:r>
          </a:p>
          <a:p>
            <a:pPr lvl="1"/>
            <a:r>
              <a:rPr lang="en-US" dirty="0"/>
              <a:t>Mortgage insurance premiums deductible as qualified residence interest</a:t>
            </a:r>
          </a:p>
          <a:p>
            <a:pPr lvl="1"/>
            <a:r>
              <a:rPr lang="en-US" dirty="0"/>
              <a:t>Tuition &amp; fees deduction</a:t>
            </a:r>
          </a:p>
          <a:p>
            <a:pPr lvl="1"/>
            <a:r>
              <a:rPr lang="en-US" dirty="0"/>
              <a:t>Residential energy credit</a:t>
            </a:r>
          </a:p>
          <a:p>
            <a:pPr lvl="1"/>
            <a:endParaRPr lang="en-US" dirty="0"/>
          </a:p>
          <a:p>
            <a:pPr lvl="1"/>
            <a:endParaRPr lang="en-US" dirty="0"/>
          </a:p>
          <a:p>
            <a:endParaRPr lang="en-US" dirty="0"/>
          </a:p>
          <a:p>
            <a:endParaRPr lang="en-US" dirty="0"/>
          </a:p>
          <a:p>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400" dirty="0"/>
              <a:t>TY 2018 Federal Tax Law Changes – Other</a:t>
            </a:r>
            <a:br>
              <a:rPr lang="en-US" sz="4400" dirty="0"/>
            </a:br>
            <a:r>
              <a:rPr lang="en-US" sz="4400" dirty="0"/>
              <a:t>                                                                    </a:t>
            </a:r>
            <a:r>
              <a:rPr lang="en-US" sz="3000" dirty="0"/>
              <a:t>(cont’d)</a:t>
            </a:r>
            <a:endParaRPr lang="en-US" sz="4400" dirty="0"/>
          </a:p>
        </p:txBody>
      </p:sp>
    </p:spTree>
    <p:extLst>
      <p:ext uri="{BB962C8B-B14F-4D97-AF65-F5344CB8AC3E}">
        <p14:creationId xmlns:p14="http://schemas.microsoft.com/office/powerpoint/2010/main" val="4405215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24</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609602" y="1398536"/>
            <a:ext cx="10896598" cy="4767943"/>
          </a:xfrm>
        </p:spPr>
        <p:txBody>
          <a:bodyPr>
            <a:normAutofit fontScale="92500"/>
          </a:bodyPr>
          <a:lstStyle/>
          <a:p>
            <a:r>
              <a:rPr lang="en-US" dirty="0"/>
              <a:t>ACA changes</a:t>
            </a:r>
          </a:p>
          <a:p>
            <a:pPr lvl="1"/>
            <a:r>
              <a:rPr lang="en-US" dirty="0"/>
              <a:t>Dependent filing requirement goes up to $12K for earned income so fewer taxpayers will have to include dependent income in household income</a:t>
            </a:r>
          </a:p>
          <a:p>
            <a:pPr lvl="2"/>
            <a:r>
              <a:rPr lang="en-US" dirty="0"/>
              <a:t>May result in a higher premium tax credit </a:t>
            </a:r>
          </a:p>
          <a:p>
            <a:pPr lvl="1"/>
            <a:r>
              <a:rPr lang="en-US" dirty="0"/>
              <a:t>Higher limit to be eligible for low income exemptions</a:t>
            </a:r>
          </a:p>
          <a:p>
            <a:r>
              <a:rPr lang="en-US" dirty="0"/>
              <a:t>Thresholds for AMT raised substantially</a:t>
            </a:r>
          </a:p>
          <a:p>
            <a:endParaRPr lang="en-US" dirty="0"/>
          </a:p>
          <a:p>
            <a:pPr lvl="1"/>
            <a:endParaRPr lang="en-US" dirty="0"/>
          </a:p>
          <a:p>
            <a:pPr lvl="1"/>
            <a:endParaRPr lang="en-US" dirty="0"/>
          </a:p>
          <a:p>
            <a:endParaRPr lang="en-US" dirty="0"/>
          </a:p>
          <a:p>
            <a:endParaRPr lang="en-US" dirty="0"/>
          </a:p>
          <a:p>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400" dirty="0"/>
              <a:t>TY 2018 Federal Tax Law Changes – Other</a:t>
            </a:r>
            <a:br>
              <a:rPr lang="en-US" sz="4400" dirty="0"/>
            </a:br>
            <a:r>
              <a:rPr lang="en-US" sz="4400" dirty="0"/>
              <a:t>                                                                    </a:t>
            </a:r>
            <a:r>
              <a:rPr lang="en-US" sz="3000" dirty="0"/>
              <a:t>(cont’d)</a:t>
            </a:r>
            <a:endParaRPr lang="en-US" sz="4400" dirty="0"/>
          </a:p>
        </p:txBody>
      </p:sp>
    </p:spTree>
    <p:extLst>
      <p:ext uri="{BB962C8B-B14F-4D97-AF65-F5344CB8AC3E}">
        <p14:creationId xmlns:p14="http://schemas.microsoft.com/office/powerpoint/2010/main" val="3352288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NJ AARP TaxAide TY2018 v2a</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25</a:t>
            </a:fld>
            <a:endParaRPr lang="en-US"/>
          </a:p>
        </p:txBody>
      </p:sp>
      <p:sp>
        <p:nvSpPr>
          <p:cNvPr id="4" name="Content Placeholder 3"/>
          <p:cNvSpPr>
            <a:spLocks noGrp="1"/>
          </p:cNvSpPr>
          <p:nvPr>
            <p:ph sz="quarter" idx="12"/>
          </p:nvPr>
        </p:nvSpPr>
        <p:spPr>
          <a:xfrm>
            <a:off x="1278833" y="1472540"/>
            <a:ext cx="9753600" cy="4312253"/>
          </a:xfrm>
        </p:spPr>
        <p:txBody>
          <a:bodyPr>
            <a:normAutofit fontScale="92500" lnSpcReduction="20000"/>
          </a:bodyPr>
          <a:lstStyle/>
          <a:p>
            <a:r>
              <a:rPr lang="en-US" dirty="0"/>
              <a:t>Veterans who received disability severance lump-sum payment that was included as taxable income on W-2 after January 18, 1991 and before January 1, 2017 may claim refund of tax overpayment</a:t>
            </a:r>
          </a:p>
          <a:p>
            <a:r>
              <a:rPr lang="en-US" dirty="0"/>
              <a:t>Most veterans received letter from the Department of Defense in July 2018 with payment amount and date</a:t>
            </a:r>
          </a:p>
        </p:txBody>
      </p:sp>
      <p:sp>
        <p:nvSpPr>
          <p:cNvPr id="5" name="Title 4"/>
          <p:cNvSpPr>
            <a:spLocks noGrp="1"/>
          </p:cNvSpPr>
          <p:nvPr>
            <p:ph type="title"/>
          </p:nvPr>
        </p:nvSpPr>
        <p:spPr>
          <a:xfrm>
            <a:off x="1066802" y="28835"/>
            <a:ext cx="10058398" cy="1143000"/>
          </a:xfrm>
        </p:spPr>
        <p:txBody>
          <a:bodyPr>
            <a:noAutofit/>
          </a:bodyPr>
          <a:lstStyle/>
          <a:p>
            <a:r>
              <a:rPr lang="en-US" sz="4200" dirty="0"/>
              <a:t>Refund of Previously Taxed Veterans Disability Payments</a:t>
            </a:r>
          </a:p>
        </p:txBody>
      </p:sp>
    </p:spTree>
    <p:extLst>
      <p:ext uri="{BB962C8B-B14F-4D97-AF65-F5344CB8AC3E}">
        <p14:creationId xmlns:p14="http://schemas.microsoft.com/office/powerpoint/2010/main" val="25600569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NJ AARP TaxAide TY2018 v2a</a:t>
            </a:r>
            <a:endParaRPr lang="en-US" dirty="0"/>
          </a:p>
        </p:txBody>
      </p:sp>
      <p:sp>
        <p:nvSpPr>
          <p:cNvPr id="3" name="Slide Number Placeholder 2"/>
          <p:cNvSpPr>
            <a:spLocks noGrp="1"/>
          </p:cNvSpPr>
          <p:nvPr>
            <p:ph type="sldNum" sz="quarter" idx="11"/>
          </p:nvPr>
        </p:nvSpPr>
        <p:spPr/>
        <p:txBody>
          <a:bodyPr/>
          <a:lstStyle/>
          <a:p>
            <a:fld id="{904548E9-6249-43D8-B9E7-ADE044522384}" type="slidenum">
              <a:rPr lang="en-US" smtClean="0"/>
              <a:pPr/>
              <a:t>26</a:t>
            </a:fld>
            <a:endParaRPr lang="en-US"/>
          </a:p>
        </p:txBody>
      </p:sp>
      <p:sp>
        <p:nvSpPr>
          <p:cNvPr id="4" name="Content Placeholder 3"/>
          <p:cNvSpPr>
            <a:spLocks noGrp="1"/>
          </p:cNvSpPr>
          <p:nvPr>
            <p:ph sz="quarter" idx="12"/>
          </p:nvPr>
        </p:nvSpPr>
        <p:spPr>
          <a:xfrm>
            <a:off x="1278833" y="1422400"/>
            <a:ext cx="9753600" cy="4699000"/>
          </a:xfrm>
        </p:spPr>
        <p:txBody>
          <a:bodyPr>
            <a:normAutofit fontScale="70000" lnSpcReduction="20000"/>
          </a:bodyPr>
          <a:lstStyle/>
          <a:p>
            <a:pPr>
              <a:lnSpc>
                <a:spcPct val="110000"/>
              </a:lnSpc>
            </a:pPr>
            <a:r>
              <a:rPr lang="en-US" dirty="0"/>
              <a:t>File Form 1040X for years 1991–2014 for </a:t>
            </a:r>
            <a:r>
              <a:rPr lang="en-US" b="1" dirty="0">
                <a:solidFill>
                  <a:srgbClr val="0000FF"/>
                </a:solidFill>
              </a:rPr>
              <a:t>standard refund only</a:t>
            </a:r>
            <a:endParaRPr lang="en-US" dirty="0"/>
          </a:p>
          <a:p>
            <a:pPr lvl="1"/>
            <a:r>
              <a:rPr lang="en-US" sz="3000" dirty="0"/>
              <a:t>$1,750 for tax years 1991-2005</a:t>
            </a:r>
          </a:p>
          <a:p>
            <a:pPr lvl="1"/>
            <a:r>
              <a:rPr lang="en-US" sz="3000" dirty="0"/>
              <a:t>$2,400 for tax years 2006-2010</a:t>
            </a:r>
          </a:p>
          <a:p>
            <a:pPr lvl="1"/>
            <a:r>
              <a:rPr lang="en-US" sz="3000" dirty="0"/>
              <a:t>$3,200 for tax years 2011-2016</a:t>
            </a:r>
          </a:p>
          <a:p>
            <a:pPr>
              <a:lnSpc>
                <a:spcPct val="110000"/>
              </a:lnSpc>
            </a:pPr>
            <a:r>
              <a:rPr lang="en-US" dirty="0"/>
              <a:t>File Form 1040X for years 2015–2016 for either standard refund or as complete amendment</a:t>
            </a:r>
          </a:p>
          <a:p>
            <a:pPr lvl="1">
              <a:lnSpc>
                <a:spcPct val="110000"/>
              </a:lnSpc>
            </a:pPr>
            <a:r>
              <a:rPr lang="en-US" dirty="0"/>
              <a:t>Complete amendment if SC approves</a:t>
            </a:r>
          </a:p>
          <a:p>
            <a:pPr lvl="1">
              <a:lnSpc>
                <a:spcPct val="110000"/>
              </a:lnSpc>
            </a:pPr>
            <a:r>
              <a:rPr lang="en-US" dirty="0"/>
              <a:t>Complete amendment if Counselor and Reviewer military certified for respective year</a:t>
            </a:r>
          </a:p>
        </p:txBody>
      </p:sp>
      <p:sp>
        <p:nvSpPr>
          <p:cNvPr id="5" name="Title 4"/>
          <p:cNvSpPr>
            <a:spLocks noGrp="1"/>
          </p:cNvSpPr>
          <p:nvPr>
            <p:ph type="title"/>
          </p:nvPr>
        </p:nvSpPr>
        <p:spPr/>
        <p:txBody>
          <a:bodyPr>
            <a:normAutofit fontScale="90000"/>
          </a:bodyPr>
          <a:lstStyle/>
          <a:p>
            <a:r>
              <a:rPr lang="en-US"/>
              <a:t>Tax-Aide Policy for Veterans’ Refunds</a:t>
            </a:r>
            <a:endParaRPr lang="en-US" dirty="0"/>
          </a:p>
        </p:txBody>
      </p:sp>
    </p:spTree>
    <p:extLst>
      <p:ext uri="{BB962C8B-B14F-4D97-AF65-F5344CB8AC3E}">
        <p14:creationId xmlns:p14="http://schemas.microsoft.com/office/powerpoint/2010/main" val="3550996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27</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71600"/>
            <a:ext cx="9753600" cy="4413193"/>
          </a:xfrm>
        </p:spPr>
        <p:txBody>
          <a:bodyPr>
            <a:normAutofit fontScale="85000" lnSpcReduction="20000"/>
          </a:bodyPr>
          <a:lstStyle/>
          <a:p>
            <a:r>
              <a:rPr lang="en-US" dirty="0"/>
              <a:t>Alimony will no longer be deductible for payer or declared as income for receiver</a:t>
            </a:r>
          </a:p>
          <a:p>
            <a:pPr lvl="1"/>
            <a:r>
              <a:rPr lang="en-US" dirty="0"/>
              <a:t>Will affect divorces/separations executed or modified beginning in 2019</a:t>
            </a:r>
          </a:p>
          <a:p>
            <a:r>
              <a:rPr lang="en-US" dirty="0"/>
              <a:t>Amount for individual shared responsibility payment reduced to zero</a:t>
            </a:r>
          </a:p>
          <a:p>
            <a:r>
              <a:rPr lang="en-US" dirty="0"/>
              <a:t>Medical expenses deductible to the extent that expenses exceed 10% of AGI</a:t>
            </a:r>
          </a:p>
          <a:p>
            <a:endParaRPr lang="en-US" dirty="0"/>
          </a:p>
          <a:p>
            <a:endParaRPr lang="en-US" dirty="0"/>
          </a:p>
        </p:txBody>
      </p:sp>
      <p:sp>
        <p:nvSpPr>
          <p:cNvPr id="5" name="Title 4"/>
          <p:cNvSpPr>
            <a:spLocks noGrp="1"/>
          </p:cNvSpPr>
          <p:nvPr>
            <p:ph type="title"/>
          </p:nvPr>
        </p:nvSpPr>
        <p:spPr>
          <a:xfrm>
            <a:off x="1066802" y="28835"/>
            <a:ext cx="10235607" cy="1143000"/>
          </a:xfrm>
        </p:spPr>
        <p:txBody>
          <a:bodyPr>
            <a:normAutofit/>
          </a:bodyPr>
          <a:lstStyle/>
          <a:p>
            <a:r>
              <a:rPr lang="en-US" sz="5100" dirty="0"/>
              <a:t>TY </a:t>
            </a:r>
            <a:r>
              <a:rPr lang="en-US" sz="5100" u="sng" dirty="0"/>
              <a:t>2019</a:t>
            </a:r>
            <a:r>
              <a:rPr lang="en-US" sz="5100" dirty="0"/>
              <a:t> Federal Tax Law Changes </a:t>
            </a:r>
            <a:r>
              <a:rPr lang="en-US" sz="3300" dirty="0"/>
              <a:t>    </a:t>
            </a:r>
          </a:p>
        </p:txBody>
      </p:sp>
    </p:spTree>
    <p:extLst>
      <p:ext uri="{BB962C8B-B14F-4D97-AF65-F5344CB8AC3E}">
        <p14:creationId xmlns:p14="http://schemas.microsoft.com/office/powerpoint/2010/main" val="3089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28</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85000" lnSpcReduction="20000"/>
          </a:bodyPr>
          <a:lstStyle/>
          <a:p>
            <a:r>
              <a:rPr lang="en-US" dirty="0"/>
              <a:t>New Child and Dependent Care credit</a:t>
            </a:r>
          </a:p>
          <a:p>
            <a:pPr lvl="1"/>
            <a:r>
              <a:rPr lang="en-US" dirty="0"/>
              <a:t>Can be claimed if taxpayers:</a:t>
            </a:r>
          </a:p>
          <a:p>
            <a:pPr lvl="2"/>
            <a:r>
              <a:rPr lang="en-US" dirty="0"/>
              <a:t>Receive the Federal Child and Dependent Care credit</a:t>
            </a:r>
          </a:p>
          <a:p>
            <a:pPr lvl="2"/>
            <a:r>
              <a:rPr lang="en-US" dirty="0"/>
              <a:t>Have New Jersey taxable income of $60,000 or less</a:t>
            </a:r>
          </a:p>
          <a:p>
            <a:pPr lvl="1"/>
            <a:r>
              <a:rPr lang="en-US" dirty="0"/>
              <a:t>Amount is a % of Federal credit (from 10-50%) and varies according to amount of taxable income </a:t>
            </a:r>
          </a:p>
          <a:p>
            <a:pPr lvl="1"/>
            <a:r>
              <a:rPr lang="en-US" dirty="0"/>
              <a:t>Maximum of $500 for 1 qualifying person, $1,000 for 2 or more</a:t>
            </a:r>
          </a:p>
          <a:p>
            <a:r>
              <a:rPr lang="en-US" dirty="0"/>
              <a:t>NJ 1040 line numbers </a:t>
            </a:r>
            <a:r>
              <a:rPr lang="en-US"/>
              <a:t>have changed</a:t>
            </a:r>
            <a:endParaRPr lang="en-US" dirty="0"/>
          </a:p>
          <a:p>
            <a:pPr lvl="1"/>
            <a:endParaRPr lang="en-US" dirty="0"/>
          </a:p>
        </p:txBody>
      </p:sp>
      <p:sp>
        <p:nvSpPr>
          <p:cNvPr id="5" name="Title 4"/>
          <p:cNvSpPr>
            <a:spLocks noGrp="1"/>
          </p:cNvSpPr>
          <p:nvPr>
            <p:ph type="title"/>
          </p:nvPr>
        </p:nvSpPr>
        <p:spPr>
          <a:xfrm>
            <a:off x="1066802" y="28835"/>
            <a:ext cx="10235607" cy="1143000"/>
          </a:xfrm>
        </p:spPr>
        <p:txBody>
          <a:bodyPr>
            <a:normAutofit/>
          </a:bodyPr>
          <a:lstStyle/>
          <a:p>
            <a:r>
              <a:rPr lang="en-US" sz="5100" dirty="0"/>
              <a:t>TY 2018 NJ Tax Law Changes </a:t>
            </a:r>
            <a:r>
              <a:rPr lang="en-US" sz="3300" dirty="0"/>
              <a:t>    </a:t>
            </a:r>
          </a:p>
        </p:txBody>
      </p:sp>
    </p:spTree>
    <p:extLst>
      <p:ext uri="{BB962C8B-B14F-4D97-AF65-F5344CB8AC3E}">
        <p14:creationId xmlns:p14="http://schemas.microsoft.com/office/powerpoint/2010/main" val="530857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29</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066802" y="1308100"/>
            <a:ext cx="9965631" cy="4635500"/>
          </a:xfrm>
        </p:spPr>
        <p:txBody>
          <a:bodyPr>
            <a:normAutofit fontScale="85000" lnSpcReduction="20000"/>
          </a:bodyPr>
          <a:lstStyle/>
          <a:p>
            <a:r>
              <a:rPr lang="en-US" dirty="0"/>
              <a:t>Maximum Property Tax Deduction increased to $15K (up from $10K)</a:t>
            </a:r>
          </a:p>
          <a:p>
            <a:r>
              <a:rPr lang="en-US" dirty="0"/>
              <a:t>Pension exclusion increased </a:t>
            </a:r>
          </a:p>
          <a:p>
            <a:pPr lvl="1"/>
            <a:r>
              <a:rPr lang="en-US" dirty="0"/>
              <a:t>MFJ - $60K (up from $40K)</a:t>
            </a:r>
          </a:p>
          <a:p>
            <a:pPr lvl="1"/>
            <a:r>
              <a:rPr lang="en-US" dirty="0"/>
              <a:t>MFS - $30K (up from $20K)</a:t>
            </a:r>
          </a:p>
          <a:p>
            <a:pPr lvl="1"/>
            <a:r>
              <a:rPr lang="en-US" dirty="0"/>
              <a:t>Single, </a:t>
            </a:r>
            <a:r>
              <a:rPr lang="en-US" dirty="0" err="1"/>
              <a:t>HoH</a:t>
            </a:r>
            <a:r>
              <a:rPr lang="en-US" dirty="0"/>
              <a:t>, QW - $45K (up from $30K)</a:t>
            </a:r>
          </a:p>
          <a:p>
            <a:r>
              <a:rPr lang="en-US" dirty="0"/>
              <a:t>Two Homestead Benefit credits received in 2018 – 5/1 and 11/1 property tax bills </a:t>
            </a:r>
          </a:p>
          <a:p>
            <a:pPr marL="618052" lvl="1" indent="0">
              <a:buNone/>
            </a:pPr>
            <a:endParaRPr lang="en-US" dirty="0"/>
          </a:p>
        </p:txBody>
      </p:sp>
      <p:sp>
        <p:nvSpPr>
          <p:cNvPr id="5" name="Title 4"/>
          <p:cNvSpPr>
            <a:spLocks noGrp="1"/>
          </p:cNvSpPr>
          <p:nvPr>
            <p:ph type="title"/>
          </p:nvPr>
        </p:nvSpPr>
        <p:spPr>
          <a:xfrm>
            <a:off x="1066802" y="28835"/>
            <a:ext cx="10235607" cy="1143000"/>
          </a:xfrm>
        </p:spPr>
        <p:txBody>
          <a:bodyPr>
            <a:normAutofit/>
          </a:bodyPr>
          <a:lstStyle/>
          <a:p>
            <a:r>
              <a:rPr lang="en-US" sz="5100" dirty="0"/>
              <a:t>TY 2018 NJ Tax Law Changes     </a:t>
            </a:r>
            <a:r>
              <a:rPr lang="en-US" sz="3300" dirty="0"/>
              <a:t>    (cont’d)</a:t>
            </a:r>
          </a:p>
        </p:txBody>
      </p:sp>
    </p:spTree>
    <p:extLst>
      <p:ext uri="{BB962C8B-B14F-4D97-AF65-F5344CB8AC3E}">
        <p14:creationId xmlns:p14="http://schemas.microsoft.com/office/powerpoint/2010/main" val="19354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p:txBody>
          <a:bodyPr>
            <a:normAutofit fontScale="92500" lnSpcReduction="10000"/>
          </a:bodyPr>
          <a:lstStyle/>
          <a:p>
            <a:r>
              <a:rPr lang="en-US" dirty="0"/>
              <a:t>Based on provisions in “2017 Tax Cuts and Jobs Act” legislation that impact </a:t>
            </a:r>
            <a:r>
              <a:rPr lang="en-US" dirty="0" err="1"/>
              <a:t>TaxAide</a:t>
            </a:r>
            <a:r>
              <a:rPr lang="en-US" dirty="0"/>
              <a:t> clients</a:t>
            </a:r>
          </a:p>
          <a:p>
            <a:r>
              <a:rPr lang="en-US" dirty="0"/>
              <a:t>Most changes take effect in TY 2018;  a few are effective in TY 2019</a:t>
            </a:r>
          </a:p>
          <a:p>
            <a:r>
              <a:rPr lang="en-US" dirty="0"/>
              <a:t>Changes are for tax years after 12/31/17 and before 1/1/26  </a:t>
            </a:r>
          </a:p>
        </p:txBody>
      </p:sp>
      <p:sp>
        <p:nvSpPr>
          <p:cNvPr id="5" name="Title 4"/>
          <p:cNvSpPr>
            <a:spLocks noGrp="1"/>
          </p:cNvSpPr>
          <p:nvPr>
            <p:ph type="title"/>
          </p:nvPr>
        </p:nvSpPr>
        <p:spPr/>
        <p:txBody>
          <a:bodyPr/>
          <a:lstStyle/>
          <a:p>
            <a:r>
              <a:rPr lang="en-US" dirty="0"/>
              <a:t>TY 2018 Federal Tax Law Changes</a:t>
            </a:r>
          </a:p>
        </p:txBody>
      </p:sp>
    </p:spTree>
    <p:extLst>
      <p:ext uri="{BB962C8B-B14F-4D97-AF65-F5344CB8AC3E}">
        <p14:creationId xmlns:p14="http://schemas.microsoft.com/office/powerpoint/2010/main" val="208667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30</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066802" y="1308100"/>
            <a:ext cx="9965631" cy="4635500"/>
          </a:xfrm>
        </p:spPr>
        <p:txBody>
          <a:bodyPr>
            <a:normAutofit fontScale="85000" lnSpcReduction="20000"/>
          </a:bodyPr>
          <a:lstStyle/>
          <a:p>
            <a:r>
              <a:rPr lang="en-US" dirty="0"/>
              <a:t>EITC increased</a:t>
            </a:r>
          </a:p>
          <a:p>
            <a:pPr lvl="1"/>
            <a:r>
              <a:rPr lang="en-US" dirty="0"/>
              <a:t>2018 – 37% of Federal EIC</a:t>
            </a:r>
          </a:p>
          <a:p>
            <a:pPr lvl="1"/>
            <a:r>
              <a:rPr lang="en-US" dirty="0"/>
              <a:t>2019 – 39% of Federal EIC</a:t>
            </a:r>
          </a:p>
          <a:p>
            <a:pPr lvl="1"/>
            <a:r>
              <a:rPr lang="en-US" dirty="0"/>
              <a:t>2020 and thereafter – 40% of Federal EIC</a:t>
            </a:r>
          </a:p>
          <a:p>
            <a:r>
              <a:rPr lang="en-US" dirty="0"/>
              <a:t> New Wounded Warrior Caregiver refundable credit</a:t>
            </a:r>
          </a:p>
          <a:p>
            <a:pPr lvl="1"/>
            <a:r>
              <a:rPr lang="en-US" dirty="0"/>
              <a:t>To be eligible, must be certified as qualified caregiver by Military and Veteran Affairs</a:t>
            </a:r>
          </a:p>
          <a:p>
            <a:pPr lvl="1"/>
            <a:r>
              <a:rPr lang="en-US" dirty="0"/>
              <a:t>Receive a W-2 but tax exempt income</a:t>
            </a:r>
          </a:p>
          <a:p>
            <a:pPr lvl="1"/>
            <a:endParaRPr lang="en-US" dirty="0"/>
          </a:p>
        </p:txBody>
      </p:sp>
      <p:sp>
        <p:nvSpPr>
          <p:cNvPr id="5" name="Title 4"/>
          <p:cNvSpPr>
            <a:spLocks noGrp="1"/>
          </p:cNvSpPr>
          <p:nvPr>
            <p:ph type="title"/>
          </p:nvPr>
        </p:nvSpPr>
        <p:spPr>
          <a:xfrm>
            <a:off x="1066802" y="28835"/>
            <a:ext cx="10235607" cy="1143000"/>
          </a:xfrm>
        </p:spPr>
        <p:txBody>
          <a:bodyPr>
            <a:normAutofit/>
          </a:bodyPr>
          <a:lstStyle/>
          <a:p>
            <a:r>
              <a:rPr lang="en-US" sz="5100" dirty="0"/>
              <a:t>TY 2018 NJ Tax Law Changes     </a:t>
            </a:r>
            <a:r>
              <a:rPr lang="en-US" sz="3300" dirty="0"/>
              <a:t>    (cont’d)</a:t>
            </a:r>
          </a:p>
        </p:txBody>
      </p:sp>
    </p:spTree>
    <p:extLst>
      <p:ext uri="{BB962C8B-B14F-4D97-AF65-F5344CB8AC3E}">
        <p14:creationId xmlns:p14="http://schemas.microsoft.com/office/powerpoint/2010/main" val="40325798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31</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066802" y="1308100"/>
            <a:ext cx="9965631" cy="4635500"/>
          </a:xfrm>
        </p:spPr>
        <p:txBody>
          <a:bodyPr>
            <a:normAutofit/>
          </a:bodyPr>
          <a:lstStyle/>
          <a:p>
            <a:pPr indent="-450839"/>
            <a:r>
              <a:rPr lang="en-US" dirty="0"/>
              <a:t>State Shared Responsibility tax for people who do not have health insurance with minimum essential coverage</a:t>
            </a:r>
          </a:p>
          <a:p>
            <a:pPr lvl="1"/>
            <a:r>
              <a:rPr lang="en-US" dirty="0"/>
              <a:t>Designed to prevent erosion of health insurance markets once Federal Shared Responsibility Payment expires (SRP)</a:t>
            </a:r>
          </a:p>
          <a:p>
            <a:pPr lvl="1"/>
            <a:r>
              <a:rPr lang="en-US" dirty="0"/>
              <a:t>Calculated the same as SRP </a:t>
            </a:r>
          </a:p>
          <a:p>
            <a:pPr indent="-450839"/>
            <a:endParaRPr lang="en-US" dirty="0"/>
          </a:p>
        </p:txBody>
      </p:sp>
      <p:sp>
        <p:nvSpPr>
          <p:cNvPr id="5" name="Title 4"/>
          <p:cNvSpPr>
            <a:spLocks noGrp="1"/>
          </p:cNvSpPr>
          <p:nvPr>
            <p:ph type="title"/>
          </p:nvPr>
        </p:nvSpPr>
        <p:spPr>
          <a:xfrm>
            <a:off x="1066802" y="28835"/>
            <a:ext cx="10235607" cy="1143000"/>
          </a:xfrm>
        </p:spPr>
        <p:txBody>
          <a:bodyPr>
            <a:normAutofit/>
          </a:bodyPr>
          <a:lstStyle/>
          <a:p>
            <a:r>
              <a:rPr lang="en-US" sz="5100" dirty="0"/>
              <a:t>TY 2019 NJ Tax Law Changes     </a:t>
            </a:r>
            <a:r>
              <a:rPr lang="en-US" sz="3300" dirty="0"/>
              <a:t>    </a:t>
            </a:r>
          </a:p>
        </p:txBody>
      </p:sp>
    </p:spTree>
    <p:extLst>
      <p:ext uri="{BB962C8B-B14F-4D97-AF65-F5344CB8AC3E}">
        <p14:creationId xmlns:p14="http://schemas.microsoft.com/office/powerpoint/2010/main" val="1254893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NJ AARP TaxAide TY2018 v2a</a:t>
            </a:r>
            <a:endParaRPr lang="en-US" dirty="0"/>
          </a:p>
        </p:txBody>
      </p:sp>
      <p:sp>
        <p:nvSpPr>
          <p:cNvPr id="3" name="Slide Number Placeholder 2"/>
          <p:cNvSpPr>
            <a:spLocks noGrp="1"/>
          </p:cNvSpPr>
          <p:nvPr>
            <p:ph type="sldNum" sz="quarter" idx="11"/>
          </p:nvPr>
        </p:nvSpPr>
        <p:spPr/>
        <p:txBody>
          <a:bodyPr/>
          <a:lstStyle/>
          <a:p>
            <a:fld id="{E102854F-8FDC-4B9E-B521-2295D43AC478}" type="slidenum">
              <a:rPr lang="en-US" smtClean="0"/>
              <a:t>32</a:t>
            </a:fld>
            <a:endParaRPr lang="en-US"/>
          </a:p>
        </p:txBody>
      </p:sp>
      <p:sp>
        <p:nvSpPr>
          <p:cNvPr id="4" name="Content Placeholder 3"/>
          <p:cNvSpPr>
            <a:spLocks noGrp="1"/>
          </p:cNvSpPr>
          <p:nvPr>
            <p:ph sz="quarter" idx="12"/>
          </p:nvPr>
        </p:nvSpPr>
        <p:spPr>
          <a:xfrm>
            <a:off x="1278833" y="1540042"/>
            <a:ext cx="9753600" cy="4523874"/>
          </a:xfrm>
        </p:spPr>
        <p:txBody>
          <a:bodyPr>
            <a:normAutofit fontScale="92500" lnSpcReduction="10000"/>
          </a:bodyPr>
          <a:lstStyle/>
          <a:p>
            <a:r>
              <a:rPr lang="en-US" dirty="0"/>
              <a:t>Counselors must be able to explain differences between 2017 and 2018 returns to taxpayers</a:t>
            </a:r>
          </a:p>
          <a:p>
            <a:pPr lvl="1"/>
            <a:r>
              <a:rPr lang="en-US" dirty="0"/>
              <a:t>Tax law changes</a:t>
            </a:r>
          </a:p>
          <a:p>
            <a:pPr lvl="1"/>
            <a:r>
              <a:rPr lang="en-US" dirty="0"/>
              <a:t>Withholding changes</a:t>
            </a:r>
          </a:p>
          <a:p>
            <a:pPr lvl="1"/>
            <a:r>
              <a:rPr lang="en-US" dirty="0"/>
              <a:t>Taxpayer’s situation changes</a:t>
            </a:r>
          </a:p>
          <a:p>
            <a:r>
              <a:rPr lang="en-US" dirty="0"/>
              <a:t>TaxSlayer plans to add two-year comparison to help </a:t>
            </a:r>
          </a:p>
        </p:txBody>
      </p:sp>
      <p:sp>
        <p:nvSpPr>
          <p:cNvPr id="5" name="Title 4"/>
          <p:cNvSpPr>
            <a:spLocks noGrp="1"/>
          </p:cNvSpPr>
          <p:nvPr>
            <p:ph type="title"/>
          </p:nvPr>
        </p:nvSpPr>
        <p:spPr/>
        <p:txBody>
          <a:bodyPr/>
          <a:lstStyle/>
          <a:p>
            <a:r>
              <a:rPr lang="en-US" dirty="0"/>
              <a:t>2018 Tax Law Changes</a:t>
            </a:r>
          </a:p>
        </p:txBody>
      </p:sp>
    </p:spTree>
    <p:extLst>
      <p:ext uri="{BB962C8B-B14F-4D97-AF65-F5344CB8AC3E}">
        <p14:creationId xmlns:p14="http://schemas.microsoft.com/office/powerpoint/2010/main" val="13324433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33</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419726"/>
            <a:ext cx="9753600" cy="4415590"/>
          </a:xfrm>
        </p:spPr>
        <p:txBody>
          <a:bodyPr>
            <a:normAutofit fontScale="77500" lnSpcReduction="20000"/>
          </a:bodyPr>
          <a:lstStyle/>
          <a:p>
            <a:r>
              <a:rPr lang="en-US" b="1" dirty="0"/>
              <a:t>In Scope:  </a:t>
            </a:r>
          </a:p>
          <a:p>
            <a:r>
              <a:rPr lang="en-US" dirty="0"/>
              <a:t>Kiddie Tax</a:t>
            </a:r>
          </a:p>
          <a:p>
            <a:r>
              <a:rPr lang="en-US" dirty="0"/>
              <a:t>Self-Employed Health Insurance Deduction</a:t>
            </a:r>
          </a:p>
          <a:p>
            <a:r>
              <a:rPr lang="en-US" dirty="0"/>
              <a:t>UBER/LYFT, but limited</a:t>
            </a:r>
          </a:p>
          <a:p>
            <a:pPr lvl="1"/>
            <a:r>
              <a:rPr lang="en-US" dirty="0"/>
              <a:t>Preparer and Quality Reviewer must take special training course </a:t>
            </a:r>
          </a:p>
          <a:p>
            <a:pPr lvl="1"/>
            <a:r>
              <a:rPr lang="en-US" dirty="0"/>
              <a:t>Understanding required input documents can be complex</a:t>
            </a:r>
          </a:p>
        </p:txBody>
      </p:sp>
      <p:sp>
        <p:nvSpPr>
          <p:cNvPr id="5" name="Title 4"/>
          <p:cNvSpPr>
            <a:spLocks noGrp="1"/>
          </p:cNvSpPr>
          <p:nvPr>
            <p:ph type="title"/>
          </p:nvPr>
        </p:nvSpPr>
        <p:spPr>
          <a:xfrm>
            <a:off x="1066802" y="28835"/>
            <a:ext cx="10235607" cy="1143000"/>
          </a:xfrm>
        </p:spPr>
        <p:txBody>
          <a:bodyPr>
            <a:normAutofit/>
          </a:bodyPr>
          <a:lstStyle/>
          <a:p>
            <a:r>
              <a:rPr lang="en-US" sz="5100" dirty="0"/>
              <a:t>TY 2018 Scope Changes </a:t>
            </a:r>
            <a:endParaRPr lang="en-US" sz="3300" dirty="0"/>
          </a:p>
        </p:txBody>
      </p:sp>
    </p:spTree>
    <p:extLst>
      <p:ext uri="{BB962C8B-B14F-4D97-AF65-F5344CB8AC3E}">
        <p14:creationId xmlns:p14="http://schemas.microsoft.com/office/powerpoint/2010/main" val="1788807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NJ AARP TaxAide TY2018 v2a</a:t>
            </a:r>
            <a:endParaRPr lang="en-US" dirty="0"/>
          </a:p>
        </p:txBody>
      </p:sp>
      <p:sp>
        <p:nvSpPr>
          <p:cNvPr id="4" name="Slide Number Placeholder 3"/>
          <p:cNvSpPr>
            <a:spLocks noGrp="1"/>
          </p:cNvSpPr>
          <p:nvPr>
            <p:ph type="sldNum" sz="quarter" idx="11"/>
          </p:nvPr>
        </p:nvSpPr>
        <p:spPr/>
        <p:txBody>
          <a:bodyPr/>
          <a:lstStyle/>
          <a:p>
            <a:fld id="{974FADDD-0353-45F1-AB55-E763F675BE5A}" type="slidenum">
              <a:rPr lang="en-US" altLang="en-US" smtClean="0"/>
              <a:pPr/>
              <a:t>34</a:t>
            </a:fld>
            <a:endParaRPr lang="en-US" altLang="en-US" dirty="0"/>
          </a:p>
        </p:txBody>
      </p:sp>
      <p:sp>
        <p:nvSpPr>
          <p:cNvPr id="5" name="Content Placeholder 4"/>
          <p:cNvSpPr>
            <a:spLocks noGrp="1"/>
          </p:cNvSpPr>
          <p:nvPr>
            <p:ph sz="quarter" idx="12"/>
          </p:nvPr>
        </p:nvSpPr>
        <p:spPr>
          <a:xfrm>
            <a:off x="1278833" y="1482711"/>
            <a:ext cx="9753600" cy="4442881"/>
          </a:xfrm>
        </p:spPr>
        <p:txBody>
          <a:bodyPr>
            <a:normAutofit fontScale="85000" lnSpcReduction="10000"/>
          </a:bodyPr>
          <a:lstStyle/>
          <a:p>
            <a:r>
              <a:rPr lang="en-US" dirty="0"/>
              <a:t>Self-employed health insurance deduction in scope for 2018 and all open years (by amendment)</a:t>
            </a:r>
          </a:p>
          <a:p>
            <a:r>
              <a:rPr lang="en-US" dirty="0"/>
              <a:t>Applies to returns with Schedule C profit</a:t>
            </a:r>
          </a:p>
          <a:p>
            <a:r>
              <a:rPr lang="en-US" dirty="0"/>
              <a:t>Claimed on a new line - Schedule 1 Line 29</a:t>
            </a:r>
          </a:p>
          <a:p>
            <a:pPr lvl="1">
              <a:tabLst>
                <a:tab pos="2517775" algn="l"/>
              </a:tabLst>
            </a:pPr>
            <a:r>
              <a:rPr lang="en-US" dirty="0"/>
              <a:t>Recommendation is to enter on </a:t>
            </a:r>
            <a:r>
              <a:rPr lang="en-US" dirty="0" err="1"/>
              <a:t>Sch</a:t>
            </a:r>
            <a:r>
              <a:rPr lang="en-US" dirty="0"/>
              <a:t> C General Expenses screen;  TSO will not include in </a:t>
            </a:r>
            <a:r>
              <a:rPr lang="en-US" dirty="0" err="1"/>
              <a:t>Sch</a:t>
            </a:r>
            <a:r>
              <a:rPr lang="en-US" dirty="0"/>
              <a:t> C net profit</a:t>
            </a:r>
          </a:p>
          <a:p>
            <a:endParaRPr lang="en-US" dirty="0"/>
          </a:p>
        </p:txBody>
      </p:sp>
      <p:sp>
        <p:nvSpPr>
          <p:cNvPr id="8" name="Title 7"/>
          <p:cNvSpPr>
            <a:spLocks noGrp="1"/>
          </p:cNvSpPr>
          <p:nvPr>
            <p:ph type="title"/>
          </p:nvPr>
        </p:nvSpPr>
        <p:spPr>
          <a:xfrm>
            <a:off x="1077845" y="0"/>
            <a:ext cx="9751391" cy="1143000"/>
          </a:xfrm>
        </p:spPr>
        <p:txBody>
          <a:bodyPr>
            <a:normAutofit fontScale="90000"/>
          </a:bodyPr>
          <a:lstStyle/>
          <a:p>
            <a:r>
              <a:rPr lang="en-US" dirty="0"/>
              <a:t>Self-Employed Health Insurance Deduction </a:t>
            </a:r>
          </a:p>
        </p:txBody>
      </p:sp>
    </p:spTree>
    <p:extLst>
      <p:ext uri="{BB962C8B-B14F-4D97-AF65-F5344CB8AC3E}">
        <p14:creationId xmlns:p14="http://schemas.microsoft.com/office/powerpoint/2010/main" val="28153565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3312715" y="6265304"/>
            <a:ext cx="3860800" cy="365125"/>
          </a:xfrm>
        </p:spPr>
        <p:txBody>
          <a:bodyPr/>
          <a:lstStyle/>
          <a:p>
            <a:r>
              <a:rPr lang="en-US"/>
              <a:t>NJ AARP TaxAide TY2018 v2a</a:t>
            </a:r>
            <a:endParaRPr lang="en-US" dirty="0"/>
          </a:p>
        </p:txBody>
      </p:sp>
      <p:sp>
        <p:nvSpPr>
          <p:cNvPr id="3" name="Slide Number Placeholder 2"/>
          <p:cNvSpPr>
            <a:spLocks noGrp="1"/>
          </p:cNvSpPr>
          <p:nvPr>
            <p:ph type="sldNum" sz="quarter" idx="11"/>
          </p:nvPr>
        </p:nvSpPr>
        <p:spPr/>
        <p:txBody>
          <a:bodyPr/>
          <a:lstStyle/>
          <a:p>
            <a:fld id="{974FADDD-0353-45F1-AB55-E763F675BE5A}" type="slidenum">
              <a:rPr lang="en-US" altLang="en-US" smtClean="0"/>
              <a:pPr/>
              <a:t>35</a:t>
            </a:fld>
            <a:endParaRPr lang="en-US" altLang="en-US" dirty="0"/>
          </a:p>
        </p:txBody>
      </p:sp>
      <p:sp>
        <p:nvSpPr>
          <p:cNvPr id="4" name="Content Placeholder 3"/>
          <p:cNvSpPr>
            <a:spLocks noGrp="1"/>
          </p:cNvSpPr>
          <p:nvPr>
            <p:ph sz="quarter" idx="12"/>
          </p:nvPr>
        </p:nvSpPr>
        <p:spPr>
          <a:xfrm>
            <a:off x="1278833" y="1282535"/>
            <a:ext cx="9753600" cy="5106390"/>
          </a:xfrm>
        </p:spPr>
        <p:txBody>
          <a:bodyPr>
            <a:normAutofit fontScale="62500" lnSpcReduction="20000"/>
          </a:bodyPr>
          <a:lstStyle/>
          <a:p>
            <a:r>
              <a:rPr lang="en-US" dirty="0"/>
              <a:t>Includes health insurance coverage for</a:t>
            </a:r>
          </a:p>
          <a:p>
            <a:pPr lvl="1"/>
            <a:r>
              <a:rPr lang="en-US" dirty="0"/>
              <a:t>Taxpayer</a:t>
            </a:r>
          </a:p>
          <a:p>
            <a:pPr lvl="1"/>
            <a:r>
              <a:rPr lang="en-US" dirty="0"/>
              <a:t>Spouse</a:t>
            </a:r>
          </a:p>
          <a:p>
            <a:pPr lvl="1"/>
            <a:r>
              <a:rPr lang="en-US" dirty="0"/>
              <a:t>Dependents</a:t>
            </a:r>
          </a:p>
          <a:p>
            <a:pPr lvl="1"/>
            <a:r>
              <a:rPr lang="en-US" dirty="0"/>
              <a:t>Child under 27 (as of year end) even though not the taxpayer’s dependent</a:t>
            </a:r>
          </a:p>
          <a:p>
            <a:pPr lvl="2"/>
            <a:r>
              <a:rPr lang="en-US" dirty="0"/>
              <a:t>“Child” includes stepchild, adopted child or foster child, but not grandchildren</a:t>
            </a:r>
          </a:p>
          <a:p>
            <a:r>
              <a:rPr lang="en-US" dirty="0"/>
              <a:t>Health coverage must be “established under the trade or business”</a:t>
            </a:r>
          </a:p>
          <a:p>
            <a:pPr lvl="1"/>
            <a:r>
              <a:rPr lang="en-US" dirty="0"/>
              <a:t>Policy can be in name of the individual* or the business for taxpayers filing Schedule C</a:t>
            </a:r>
          </a:p>
          <a:p>
            <a:r>
              <a:rPr lang="en-US" sz="3200" dirty="0"/>
              <a:t>*Individual can be taxpayer, spouse, dependent, or child</a:t>
            </a:r>
          </a:p>
          <a:p>
            <a:pPr marL="618052" lvl="1" indent="0">
              <a:buNone/>
            </a:pPr>
            <a:endParaRPr lang="en-US" dirty="0"/>
          </a:p>
          <a:p>
            <a:pPr marL="618052" lvl="1" indent="0">
              <a:buNone/>
            </a:pPr>
            <a:endParaRPr lang="en-US" dirty="0"/>
          </a:p>
          <a:p>
            <a:pPr marL="618052" lvl="1" indent="0">
              <a:buNone/>
            </a:pPr>
            <a:endParaRPr lang="en-US" dirty="0"/>
          </a:p>
        </p:txBody>
      </p:sp>
      <p:sp>
        <p:nvSpPr>
          <p:cNvPr id="5" name="Title 4"/>
          <p:cNvSpPr>
            <a:spLocks noGrp="1"/>
          </p:cNvSpPr>
          <p:nvPr>
            <p:ph type="title"/>
          </p:nvPr>
        </p:nvSpPr>
        <p:spPr/>
        <p:txBody>
          <a:bodyPr>
            <a:normAutofit fontScale="90000"/>
          </a:bodyPr>
          <a:lstStyle/>
          <a:p>
            <a:r>
              <a:rPr lang="en-US" dirty="0"/>
              <a:t>Self-Employed Health Insurance Deduction                                         </a:t>
            </a:r>
            <a:r>
              <a:rPr lang="en-US" sz="3300" dirty="0"/>
              <a:t>(cont’d)</a:t>
            </a:r>
          </a:p>
        </p:txBody>
      </p:sp>
    </p:spTree>
    <p:extLst>
      <p:ext uri="{BB962C8B-B14F-4D97-AF65-F5344CB8AC3E}">
        <p14:creationId xmlns:p14="http://schemas.microsoft.com/office/powerpoint/2010/main" val="2711337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NJ AARP TaxAide TY2018 v2a</a:t>
            </a:r>
            <a:endParaRPr lang="en-US" dirty="0"/>
          </a:p>
        </p:txBody>
      </p:sp>
      <p:sp>
        <p:nvSpPr>
          <p:cNvPr id="3" name="Slide Number Placeholder 2"/>
          <p:cNvSpPr>
            <a:spLocks noGrp="1"/>
          </p:cNvSpPr>
          <p:nvPr>
            <p:ph type="sldNum" sz="quarter" idx="11"/>
          </p:nvPr>
        </p:nvSpPr>
        <p:spPr>
          <a:xfrm>
            <a:off x="810589" y="6182451"/>
            <a:ext cx="936487" cy="365125"/>
          </a:xfrm>
        </p:spPr>
        <p:txBody>
          <a:bodyPr/>
          <a:lstStyle/>
          <a:p>
            <a:fld id="{974FADDD-0353-45F1-AB55-E763F675BE5A}" type="slidenum">
              <a:rPr lang="en-US" altLang="en-US" smtClean="0"/>
              <a:pPr/>
              <a:t>36</a:t>
            </a:fld>
            <a:endParaRPr lang="en-US" altLang="en-US" dirty="0"/>
          </a:p>
        </p:txBody>
      </p:sp>
      <p:sp>
        <p:nvSpPr>
          <p:cNvPr id="4" name="Content Placeholder 3"/>
          <p:cNvSpPr>
            <a:spLocks noGrp="1"/>
          </p:cNvSpPr>
          <p:nvPr>
            <p:ph sz="quarter" idx="12"/>
          </p:nvPr>
        </p:nvSpPr>
        <p:spPr>
          <a:xfrm>
            <a:off x="1278833" y="1569493"/>
            <a:ext cx="9753600" cy="4215300"/>
          </a:xfrm>
        </p:spPr>
        <p:txBody>
          <a:bodyPr>
            <a:normAutofit fontScale="77500" lnSpcReduction="20000"/>
          </a:bodyPr>
          <a:lstStyle/>
          <a:p>
            <a:r>
              <a:rPr lang="en-US" dirty="0"/>
              <a:t>Qualifying insurance includes</a:t>
            </a:r>
          </a:p>
          <a:p>
            <a:pPr lvl="1"/>
            <a:r>
              <a:rPr lang="en-US" dirty="0"/>
              <a:t>Medicare</a:t>
            </a:r>
          </a:p>
          <a:p>
            <a:pPr lvl="2"/>
            <a:r>
              <a:rPr lang="en-US" dirty="0"/>
              <a:t>Can be paid by taxpayer or spouse when filing MFJ</a:t>
            </a:r>
          </a:p>
          <a:p>
            <a:pPr lvl="1"/>
            <a:r>
              <a:rPr lang="en-US" dirty="0"/>
              <a:t>Other health coverage if not eligible for subsidized health coverage</a:t>
            </a:r>
          </a:p>
          <a:p>
            <a:pPr lvl="2"/>
            <a:r>
              <a:rPr lang="en-US" dirty="0"/>
              <a:t>Includes dental, vision, supplemental, limited coverage, etc.</a:t>
            </a:r>
          </a:p>
          <a:p>
            <a:pPr lvl="1"/>
            <a:r>
              <a:rPr lang="en-US" dirty="0"/>
              <a:t>Long-term care (LTC) insurance</a:t>
            </a:r>
          </a:p>
          <a:p>
            <a:pPr lvl="3"/>
            <a:r>
              <a:rPr lang="en-US" dirty="0"/>
              <a:t>Limited to the deduction cap based on age (same as for Schedule A)</a:t>
            </a:r>
          </a:p>
          <a:p>
            <a:pPr lvl="2"/>
            <a:endParaRPr lang="en-US" dirty="0"/>
          </a:p>
        </p:txBody>
      </p:sp>
      <p:sp>
        <p:nvSpPr>
          <p:cNvPr id="5" name="Title 4"/>
          <p:cNvSpPr>
            <a:spLocks noGrp="1"/>
          </p:cNvSpPr>
          <p:nvPr>
            <p:ph type="title"/>
          </p:nvPr>
        </p:nvSpPr>
        <p:spPr/>
        <p:txBody>
          <a:bodyPr>
            <a:normAutofit fontScale="90000"/>
          </a:bodyPr>
          <a:lstStyle/>
          <a:p>
            <a:r>
              <a:rPr lang="en-US" dirty="0"/>
              <a:t>Self-Employed Health Insurance Deduction                                         </a:t>
            </a:r>
            <a:r>
              <a:rPr lang="en-US" sz="3300" dirty="0"/>
              <a:t>(cont’d)</a:t>
            </a:r>
          </a:p>
        </p:txBody>
      </p:sp>
    </p:spTree>
    <p:extLst>
      <p:ext uri="{BB962C8B-B14F-4D97-AF65-F5344CB8AC3E}">
        <p14:creationId xmlns:p14="http://schemas.microsoft.com/office/powerpoint/2010/main" val="2877052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NJ AARP TaxAide TY2018 v2a</a:t>
            </a:r>
            <a:endParaRPr lang="en-US" dirty="0"/>
          </a:p>
        </p:txBody>
      </p:sp>
      <p:sp>
        <p:nvSpPr>
          <p:cNvPr id="3" name="Slide Number Placeholder 2"/>
          <p:cNvSpPr>
            <a:spLocks noGrp="1"/>
          </p:cNvSpPr>
          <p:nvPr>
            <p:ph type="sldNum" sz="quarter" idx="11"/>
          </p:nvPr>
        </p:nvSpPr>
        <p:spPr/>
        <p:txBody>
          <a:bodyPr/>
          <a:lstStyle/>
          <a:p>
            <a:fld id="{974FADDD-0353-45F1-AB55-E763F675BE5A}" type="slidenum">
              <a:rPr lang="en-US" altLang="en-US" smtClean="0"/>
              <a:pPr/>
              <a:t>37</a:t>
            </a:fld>
            <a:endParaRPr lang="en-US" altLang="en-US" dirty="0"/>
          </a:p>
        </p:txBody>
      </p:sp>
      <p:sp>
        <p:nvSpPr>
          <p:cNvPr id="4" name="Content Placeholder 3"/>
          <p:cNvSpPr>
            <a:spLocks noGrp="1"/>
          </p:cNvSpPr>
          <p:nvPr>
            <p:ph sz="quarter" idx="12"/>
          </p:nvPr>
        </p:nvSpPr>
        <p:spPr/>
        <p:txBody>
          <a:bodyPr>
            <a:normAutofit fontScale="70000" lnSpcReduction="20000"/>
          </a:bodyPr>
          <a:lstStyle/>
          <a:p>
            <a:r>
              <a:rPr lang="en-US" dirty="0"/>
              <a:t>The </a:t>
            </a:r>
            <a:r>
              <a:rPr lang="en-US" dirty="0">
                <a:solidFill>
                  <a:srgbClr val="0000FF"/>
                </a:solidFill>
              </a:rPr>
              <a:t>taxpayer</a:t>
            </a:r>
            <a:r>
              <a:rPr lang="en-US" dirty="0"/>
              <a:t> cannot be eligible for subsidized coverage</a:t>
            </a:r>
          </a:p>
          <a:p>
            <a:pPr lvl="1"/>
            <a:r>
              <a:rPr lang="en-US" dirty="0"/>
              <a:t>From any employer: own, spouse’s, dependent’s, or child’s</a:t>
            </a:r>
          </a:p>
          <a:p>
            <a:pPr lvl="1"/>
            <a:r>
              <a:rPr lang="en-US" dirty="0"/>
              <a:t>Prior employers do not count</a:t>
            </a:r>
          </a:p>
          <a:p>
            <a:pPr lvl="2"/>
            <a:r>
              <a:rPr lang="en-US" dirty="0"/>
              <a:t>Premiums paid for retiree coverage qualify</a:t>
            </a:r>
          </a:p>
          <a:p>
            <a:pPr lvl="2"/>
            <a:r>
              <a:rPr lang="en-US" dirty="0"/>
              <a:t>Reduce for PSO exclusion, if any</a:t>
            </a:r>
          </a:p>
          <a:p>
            <a:pPr lvl="1"/>
            <a:r>
              <a:rPr lang="en-US" dirty="0"/>
              <a:t>Test LTC plan separately from other employer health plan offers to determine whether subsidized</a:t>
            </a:r>
          </a:p>
          <a:p>
            <a:pPr lvl="2"/>
            <a:r>
              <a:rPr lang="en-US" dirty="0"/>
              <a:t>E.g., if LTC is not subsidized, can claim its cost even though taxpayer eligible for subsidized medical coverage</a:t>
            </a:r>
          </a:p>
          <a:p>
            <a:pPr lvl="2"/>
            <a:endParaRPr lang="en-US" dirty="0"/>
          </a:p>
        </p:txBody>
      </p:sp>
      <p:sp>
        <p:nvSpPr>
          <p:cNvPr id="5" name="Title 4"/>
          <p:cNvSpPr>
            <a:spLocks noGrp="1"/>
          </p:cNvSpPr>
          <p:nvPr>
            <p:ph type="title"/>
          </p:nvPr>
        </p:nvSpPr>
        <p:spPr/>
        <p:txBody>
          <a:bodyPr/>
          <a:lstStyle/>
          <a:p>
            <a:r>
              <a:rPr lang="en-US"/>
              <a:t>Self-Employed Health Insurance</a:t>
            </a:r>
            <a:endParaRPr lang="en-US" dirty="0"/>
          </a:p>
        </p:txBody>
      </p:sp>
    </p:spTree>
    <p:extLst>
      <p:ext uri="{BB962C8B-B14F-4D97-AF65-F5344CB8AC3E}">
        <p14:creationId xmlns:p14="http://schemas.microsoft.com/office/powerpoint/2010/main" val="310072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NJ AARP TaxAide TY2018 v2a</a:t>
            </a:r>
            <a:endParaRPr lang="en-US" dirty="0"/>
          </a:p>
        </p:txBody>
      </p:sp>
      <p:sp>
        <p:nvSpPr>
          <p:cNvPr id="4" name="Slide Number Placeholder 3"/>
          <p:cNvSpPr>
            <a:spLocks noGrp="1"/>
          </p:cNvSpPr>
          <p:nvPr>
            <p:ph type="sldNum" sz="quarter" idx="11"/>
          </p:nvPr>
        </p:nvSpPr>
        <p:spPr/>
        <p:txBody>
          <a:bodyPr/>
          <a:lstStyle/>
          <a:p>
            <a:fld id="{974FADDD-0353-45F1-AB55-E763F675BE5A}" type="slidenum">
              <a:rPr lang="en-US" altLang="en-US" smtClean="0"/>
              <a:pPr/>
              <a:t>38</a:t>
            </a:fld>
            <a:endParaRPr lang="en-US" altLang="en-US" dirty="0"/>
          </a:p>
        </p:txBody>
      </p:sp>
      <p:sp>
        <p:nvSpPr>
          <p:cNvPr id="5" name="Content Placeholder 4"/>
          <p:cNvSpPr>
            <a:spLocks noGrp="1"/>
          </p:cNvSpPr>
          <p:nvPr>
            <p:ph sz="quarter" idx="12"/>
          </p:nvPr>
        </p:nvSpPr>
        <p:spPr>
          <a:xfrm>
            <a:off x="1278833" y="1793173"/>
            <a:ext cx="9753600" cy="3991619"/>
          </a:xfrm>
        </p:spPr>
        <p:txBody>
          <a:bodyPr>
            <a:normAutofit fontScale="70000" lnSpcReduction="20000"/>
          </a:bodyPr>
          <a:lstStyle/>
          <a:p>
            <a:r>
              <a:rPr lang="en-US" dirty="0"/>
              <a:t>Maximum self-employed health insurance deduction is limited to net profit shown on Schedule C reduced by self-employment tax deduction (1/2 of SE tax)</a:t>
            </a:r>
          </a:p>
          <a:p>
            <a:pPr lvl="1"/>
            <a:r>
              <a:rPr lang="en-US" dirty="0"/>
              <a:t>Not reduced for anything else</a:t>
            </a:r>
          </a:p>
          <a:p>
            <a:pPr lvl="1"/>
            <a:r>
              <a:rPr lang="en-US" dirty="0"/>
              <a:t>Excess would be claimed on Schedule A as medical expense</a:t>
            </a:r>
          </a:p>
          <a:p>
            <a:r>
              <a:rPr lang="en-US" dirty="0"/>
              <a:t>Return out of scope for taxpayers entitled to ACA premium tax credits (PTC)</a:t>
            </a:r>
          </a:p>
          <a:p>
            <a:r>
              <a:rPr lang="en-US" dirty="0"/>
              <a:t>Not subject to the 2% threshold on NJ 1040</a:t>
            </a:r>
          </a:p>
          <a:p>
            <a:endParaRPr lang="en-US" dirty="0"/>
          </a:p>
          <a:p>
            <a:endParaRPr lang="en-US" dirty="0"/>
          </a:p>
        </p:txBody>
      </p:sp>
      <p:sp>
        <p:nvSpPr>
          <p:cNvPr id="8" name="Title 7"/>
          <p:cNvSpPr>
            <a:spLocks noGrp="1"/>
          </p:cNvSpPr>
          <p:nvPr>
            <p:ph type="title"/>
          </p:nvPr>
        </p:nvSpPr>
        <p:spPr/>
        <p:txBody>
          <a:bodyPr>
            <a:normAutofit fontScale="90000"/>
          </a:bodyPr>
          <a:lstStyle/>
          <a:p>
            <a:r>
              <a:rPr lang="en-US" dirty="0"/>
              <a:t>Self-Employed Health Insurance Deduction                                         </a:t>
            </a:r>
            <a:r>
              <a:rPr lang="en-US" sz="3300" dirty="0"/>
              <a:t>(cont’d)</a:t>
            </a:r>
          </a:p>
        </p:txBody>
      </p:sp>
      <p:sp>
        <p:nvSpPr>
          <p:cNvPr id="2" name="Rectangle 1"/>
          <p:cNvSpPr/>
          <p:nvPr/>
        </p:nvSpPr>
        <p:spPr>
          <a:xfrm>
            <a:off x="8241079" y="1171835"/>
            <a:ext cx="2071423" cy="504565"/>
          </a:xfrm>
          <a:prstGeom prst="rect">
            <a:avLst/>
          </a:prstGeom>
          <a:solidFill>
            <a:schemeClr val="accent1">
              <a:tint val="100000"/>
              <a:shade val="100000"/>
              <a:satMod val="130000"/>
            </a:schemeClr>
          </a:solidFill>
          <a:effectLst/>
        </p:spPr>
        <p:style>
          <a:lnRef idx="1">
            <a:schemeClr val="accent1"/>
          </a:lnRef>
          <a:fillRef idx="3">
            <a:schemeClr val="accent1"/>
          </a:fillRef>
          <a:effectRef idx="2">
            <a:schemeClr val="accent1"/>
          </a:effectRef>
          <a:fontRef idx="minor">
            <a:schemeClr val="lt1"/>
          </a:fontRef>
        </p:style>
        <p:txBody>
          <a:bodyPr lIns="121917" tIns="60958" rIns="121917" bIns="60958" rtlCol="0" anchor="ctr"/>
          <a:lstStyle/>
          <a:p>
            <a:pPr algn="ctr"/>
            <a:r>
              <a:rPr lang="en-US" sz="2100" b="1" dirty="0"/>
              <a:t>Pub 535 Page 19</a:t>
            </a:r>
          </a:p>
        </p:txBody>
      </p:sp>
    </p:spTree>
    <p:extLst>
      <p:ext uri="{BB962C8B-B14F-4D97-AF65-F5344CB8AC3E}">
        <p14:creationId xmlns:p14="http://schemas.microsoft.com/office/powerpoint/2010/main" val="38200296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39</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55000" lnSpcReduction="20000"/>
          </a:bodyPr>
          <a:lstStyle/>
          <a:p>
            <a:r>
              <a:rPr lang="en-US" dirty="0"/>
              <a:t>Bond premiums</a:t>
            </a:r>
          </a:p>
          <a:p>
            <a:r>
              <a:rPr lang="en-US" dirty="0"/>
              <a:t>Credit for repayment of disability pension payment</a:t>
            </a:r>
          </a:p>
          <a:p>
            <a:r>
              <a:rPr lang="en-US" dirty="0"/>
              <a:t>Solar energy credit (on Form 5695)</a:t>
            </a:r>
          </a:p>
          <a:p>
            <a:r>
              <a:rPr lang="en-US" dirty="0"/>
              <a:t>Form 1099 code N – recharacterized IRA contribution</a:t>
            </a:r>
          </a:p>
          <a:p>
            <a:r>
              <a:rPr lang="en-US" dirty="0"/>
              <a:t>Mortgage certificate interest credit (on Form 8936)</a:t>
            </a:r>
          </a:p>
          <a:p>
            <a:r>
              <a:rPr lang="en-US" dirty="0"/>
              <a:t>Land-only rental expenses</a:t>
            </a:r>
          </a:p>
          <a:p>
            <a:r>
              <a:rPr lang="en-US" dirty="0"/>
              <a:t>Gas and oil royalty expenses</a:t>
            </a:r>
          </a:p>
          <a:p>
            <a:r>
              <a:rPr lang="en-US" dirty="0"/>
              <a:t>1099-PATR</a:t>
            </a:r>
          </a:p>
          <a:p>
            <a:endParaRPr lang="en-US" dirty="0"/>
          </a:p>
        </p:txBody>
      </p:sp>
      <p:sp>
        <p:nvSpPr>
          <p:cNvPr id="5" name="Title 4"/>
          <p:cNvSpPr>
            <a:spLocks noGrp="1"/>
          </p:cNvSpPr>
          <p:nvPr>
            <p:ph type="title"/>
          </p:nvPr>
        </p:nvSpPr>
        <p:spPr>
          <a:xfrm>
            <a:off x="1066802" y="28835"/>
            <a:ext cx="10235607" cy="1143000"/>
          </a:xfrm>
        </p:spPr>
        <p:txBody>
          <a:bodyPr>
            <a:normAutofit/>
          </a:bodyPr>
          <a:lstStyle/>
          <a:p>
            <a:r>
              <a:rPr lang="en-US" sz="5100" dirty="0"/>
              <a:t>TY 2019 Requested Scope Changes</a:t>
            </a:r>
            <a:endParaRPr lang="en-US" sz="3300" dirty="0"/>
          </a:p>
        </p:txBody>
      </p:sp>
    </p:spTree>
    <p:extLst>
      <p:ext uri="{BB962C8B-B14F-4D97-AF65-F5344CB8AC3E}">
        <p14:creationId xmlns:p14="http://schemas.microsoft.com/office/powerpoint/2010/main" val="23110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r>
              <a:rPr lang="en-US"/>
              <a:t>NJ AARP TaxAide TY2018 v2a</a:t>
            </a:r>
          </a:p>
        </p:txBody>
      </p:sp>
      <p:sp>
        <p:nvSpPr>
          <p:cNvPr id="3" name="Slide Number Placeholder 2"/>
          <p:cNvSpPr>
            <a:spLocks noGrp="1"/>
          </p:cNvSpPr>
          <p:nvPr>
            <p:ph type="sldNum" sz="quarter" idx="11"/>
          </p:nvPr>
        </p:nvSpPr>
        <p:spPr/>
        <p:txBody>
          <a:bodyPr/>
          <a:lstStyle/>
          <a:p>
            <a:fld id="{193B690C-BBC0-AB42-87A5-D18F9DC3105A}" type="slidenum">
              <a:rPr lang="en-US" smtClean="0"/>
              <a:t>4</a:t>
            </a:fld>
            <a:endParaRPr lang="en-US"/>
          </a:p>
        </p:txBody>
      </p:sp>
      <p:pic>
        <p:nvPicPr>
          <p:cNvPr id="7" name="Content Placeholder 6"/>
          <p:cNvPicPr>
            <a:picLocks noGrp="1" noChangeAspect="1"/>
          </p:cNvPicPr>
          <p:nvPr>
            <p:ph sz="quarter" idx="12"/>
          </p:nvPr>
        </p:nvPicPr>
        <p:blipFill>
          <a:blip r:embed="rId2"/>
          <a:stretch>
            <a:fillRect/>
          </a:stretch>
        </p:blipFill>
        <p:spPr>
          <a:xfrm>
            <a:off x="3476488" y="1460665"/>
            <a:ext cx="4025735" cy="4312310"/>
          </a:xfrm>
          <a:prstGeom prst="rect">
            <a:avLst/>
          </a:prstGeom>
        </p:spPr>
      </p:pic>
      <p:sp>
        <p:nvSpPr>
          <p:cNvPr id="5" name="Title 4"/>
          <p:cNvSpPr>
            <a:spLocks noGrp="1"/>
          </p:cNvSpPr>
          <p:nvPr>
            <p:ph type="title"/>
          </p:nvPr>
        </p:nvSpPr>
        <p:spPr/>
        <p:txBody>
          <a:bodyPr/>
          <a:lstStyle/>
          <a:p>
            <a:r>
              <a:rPr lang="en-US" dirty="0"/>
              <a:t>Great New IRS Tool for TY 2018</a:t>
            </a:r>
          </a:p>
        </p:txBody>
      </p:sp>
    </p:spTree>
    <p:extLst>
      <p:ext uri="{BB962C8B-B14F-4D97-AF65-F5344CB8AC3E}">
        <p14:creationId xmlns:p14="http://schemas.microsoft.com/office/powerpoint/2010/main" val="17493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40</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77500" lnSpcReduction="20000"/>
          </a:bodyPr>
          <a:lstStyle/>
          <a:p>
            <a:r>
              <a:rPr lang="en-US" dirty="0"/>
              <a:t>Carryforward updates</a:t>
            </a:r>
          </a:p>
          <a:p>
            <a:pPr lvl="1"/>
            <a:r>
              <a:rPr lang="en-US" dirty="0"/>
              <a:t>IP PIN Warning – when creating e-file</a:t>
            </a:r>
          </a:p>
          <a:p>
            <a:pPr lvl="1"/>
            <a:r>
              <a:rPr lang="en-US" dirty="0"/>
              <a:t>Education credit info </a:t>
            </a:r>
          </a:p>
          <a:p>
            <a:pPr lvl="1"/>
            <a:r>
              <a:rPr lang="en-US" dirty="0"/>
              <a:t>Preparer notes – notes you select will be displayed in current year return </a:t>
            </a:r>
          </a:p>
          <a:p>
            <a:pPr lvl="1"/>
            <a:r>
              <a:rPr lang="en-US" dirty="0"/>
              <a:t>1099-MISC</a:t>
            </a:r>
          </a:p>
          <a:p>
            <a:pPr lvl="1"/>
            <a:r>
              <a:rPr lang="en-US" dirty="0"/>
              <a:t>State and state ID on 1099-R</a:t>
            </a:r>
          </a:p>
          <a:p>
            <a:pPr lvl="1"/>
            <a:r>
              <a:rPr lang="en-US" dirty="0"/>
              <a:t>Simplified Method worksheet</a:t>
            </a:r>
          </a:p>
          <a:p>
            <a:pPr lvl="1"/>
            <a:r>
              <a:rPr lang="en-US" dirty="0"/>
              <a:t>Applied refund from prior year</a:t>
            </a:r>
          </a:p>
          <a:p>
            <a:pPr marL="618052" lvl="1" indent="0">
              <a:buNone/>
            </a:pPr>
            <a:endParaRPr lang="en-US" dirty="0"/>
          </a:p>
          <a:p>
            <a:pPr lvl="1"/>
            <a:endParaRPr lang="en-US" dirty="0"/>
          </a:p>
          <a:p>
            <a:pPr lvl="1"/>
            <a:endParaRPr lang="en-US" dirty="0"/>
          </a:p>
        </p:txBody>
      </p:sp>
      <p:sp>
        <p:nvSpPr>
          <p:cNvPr id="5" name="Title 4"/>
          <p:cNvSpPr>
            <a:spLocks noGrp="1"/>
          </p:cNvSpPr>
          <p:nvPr>
            <p:ph type="title"/>
          </p:nvPr>
        </p:nvSpPr>
        <p:spPr>
          <a:xfrm>
            <a:off x="1066802" y="28835"/>
            <a:ext cx="10471482" cy="1143000"/>
          </a:xfrm>
        </p:spPr>
        <p:txBody>
          <a:bodyPr>
            <a:normAutofit fontScale="90000"/>
          </a:bodyPr>
          <a:lstStyle/>
          <a:p>
            <a:r>
              <a:rPr lang="en-US" sz="5100" dirty="0"/>
              <a:t>TY 2018 TaxSlayer Changes for Counselors</a:t>
            </a:r>
            <a:endParaRPr lang="en-US" sz="3300" dirty="0"/>
          </a:p>
        </p:txBody>
      </p:sp>
    </p:spTree>
    <p:extLst>
      <p:ext uri="{BB962C8B-B14F-4D97-AF65-F5344CB8AC3E}">
        <p14:creationId xmlns:p14="http://schemas.microsoft.com/office/powerpoint/2010/main" val="18265090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41</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70000" lnSpcReduction="20000"/>
          </a:bodyPr>
          <a:lstStyle/>
          <a:p>
            <a:pPr indent="-450839"/>
            <a:r>
              <a:rPr lang="en-US" dirty="0"/>
              <a:t>Federal AGI displays added to Federal and NJ refunds</a:t>
            </a:r>
          </a:p>
          <a:p>
            <a:pPr indent="-450839"/>
            <a:r>
              <a:rPr lang="en-US" dirty="0"/>
              <a:t>Gambling losses can be entered on W-2G</a:t>
            </a:r>
          </a:p>
          <a:p>
            <a:pPr lvl="1"/>
            <a:r>
              <a:rPr lang="en-US" dirty="0"/>
              <a:t>TaxSlayer transfers to Schedule A; not to NJ</a:t>
            </a:r>
          </a:p>
          <a:p>
            <a:pPr lvl="1"/>
            <a:r>
              <a:rPr lang="en-US" dirty="0"/>
              <a:t>Losses associated with non W-2G winnings still entered in Itemized Deductions; TaxSlayer adds to W-2G losses</a:t>
            </a:r>
          </a:p>
          <a:p>
            <a:pPr defTabSz="600075">
              <a:tabLst>
                <a:tab pos="2517775" algn="l"/>
              </a:tabLst>
            </a:pPr>
            <a:r>
              <a:rPr lang="en-US" dirty="0"/>
              <a:t>Taxable and tax-exempt interest, as well as specified private activity bonds, now entered on same TaxSlayer screen</a:t>
            </a:r>
          </a:p>
          <a:p>
            <a:r>
              <a:rPr lang="en-US" dirty="0"/>
              <a:t>Taxpayer, spouse, dependents ages added to Summary/Print screen next to name</a:t>
            </a:r>
          </a:p>
          <a:p>
            <a:pPr marL="618052" lvl="1" indent="0">
              <a:buNone/>
            </a:pPr>
            <a:endParaRPr lang="en-US" dirty="0"/>
          </a:p>
        </p:txBody>
      </p:sp>
      <p:sp>
        <p:nvSpPr>
          <p:cNvPr id="5" name="Title 4"/>
          <p:cNvSpPr>
            <a:spLocks noGrp="1"/>
          </p:cNvSpPr>
          <p:nvPr>
            <p:ph type="title"/>
          </p:nvPr>
        </p:nvSpPr>
        <p:spPr>
          <a:xfrm>
            <a:off x="1066802" y="28835"/>
            <a:ext cx="10235607" cy="1143000"/>
          </a:xfrm>
        </p:spPr>
        <p:txBody>
          <a:bodyPr>
            <a:normAutofit fontScale="90000"/>
          </a:bodyPr>
          <a:lstStyle/>
          <a:p>
            <a:r>
              <a:rPr lang="en-US" sz="5100" dirty="0"/>
              <a:t>TY 2018 TaxSlayer Changes for Counselors                                             </a:t>
            </a:r>
            <a:r>
              <a:rPr lang="en-US" sz="3000" dirty="0"/>
              <a:t>(</a:t>
            </a:r>
            <a:r>
              <a:rPr lang="en-US" sz="3300" dirty="0"/>
              <a:t>cont’d</a:t>
            </a:r>
            <a:r>
              <a:rPr lang="en-US" sz="3000" dirty="0"/>
              <a:t>)</a:t>
            </a:r>
            <a:endParaRPr lang="en-US" sz="3300" dirty="0"/>
          </a:p>
        </p:txBody>
      </p:sp>
    </p:spTree>
    <p:extLst>
      <p:ext uri="{BB962C8B-B14F-4D97-AF65-F5344CB8AC3E}">
        <p14:creationId xmlns:p14="http://schemas.microsoft.com/office/powerpoint/2010/main" val="13946785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42</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62500" lnSpcReduction="20000"/>
          </a:bodyPr>
          <a:lstStyle/>
          <a:p>
            <a:pPr indent="-450839"/>
            <a:r>
              <a:rPr lang="en-US" dirty="0"/>
              <a:t>When utilizing 1040 View for navigation, user will be returned back to 1040 view instead of regular menu</a:t>
            </a:r>
          </a:p>
          <a:p>
            <a:pPr indent="-450839"/>
            <a:r>
              <a:rPr lang="en-US" dirty="0"/>
              <a:t>Warning message added to direct debit screen when payment amount entered is higher than balance due</a:t>
            </a:r>
          </a:p>
          <a:p>
            <a:pPr indent="-450839"/>
            <a:r>
              <a:rPr lang="en-US" dirty="0"/>
              <a:t>Save and Enter Another button added to numerous input screens</a:t>
            </a:r>
          </a:p>
          <a:p>
            <a:pPr lvl="1"/>
            <a:r>
              <a:rPr lang="en-US" dirty="0"/>
              <a:t>Don’t need to go back to Summary screens</a:t>
            </a:r>
          </a:p>
          <a:p>
            <a:r>
              <a:rPr lang="en-US" dirty="0"/>
              <a:t>Ability to produce PDF view of e-filed return – on Client Status screen</a:t>
            </a:r>
          </a:p>
          <a:p>
            <a:r>
              <a:rPr lang="en-US" dirty="0"/>
              <a:t>Save and Return option on e-file screen</a:t>
            </a:r>
          </a:p>
          <a:p>
            <a:endParaRPr lang="en-US" dirty="0"/>
          </a:p>
          <a:p>
            <a:endParaRPr lang="en-US" dirty="0"/>
          </a:p>
          <a:p>
            <a:endParaRPr lang="en-US" dirty="0"/>
          </a:p>
        </p:txBody>
      </p:sp>
      <p:sp>
        <p:nvSpPr>
          <p:cNvPr id="5" name="Title 4"/>
          <p:cNvSpPr>
            <a:spLocks noGrp="1"/>
          </p:cNvSpPr>
          <p:nvPr>
            <p:ph type="title"/>
          </p:nvPr>
        </p:nvSpPr>
        <p:spPr>
          <a:xfrm>
            <a:off x="1066802" y="28835"/>
            <a:ext cx="10235607" cy="1143000"/>
          </a:xfrm>
        </p:spPr>
        <p:txBody>
          <a:bodyPr>
            <a:normAutofit fontScale="90000"/>
          </a:bodyPr>
          <a:lstStyle/>
          <a:p>
            <a:r>
              <a:rPr lang="en-US" sz="5100" dirty="0"/>
              <a:t>TY 2018 TaxSlayer Changes for Counselors                                             </a:t>
            </a:r>
            <a:r>
              <a:rPr lang="en-US" sz="3000" dirty="0"/>
              <a:t>(</a:t>
            </a:r>
            <a:r>
              <a:rPr lang="en-US" sz="3300" dirty="0"/>
              <a:t>cont’d</a:t>
            </a:r>
            <a:r>
              <a:rPr lang="en-US" sz="3000" dirty="0"/>
              <a:t>)</a:t>
            </a:r>
            <a:endParaRPr lang="en-US" sz="3300" dirty="0"/>
          </a:p>
        </p:txBody>
      </p:sp>
    </p:spTree>
    <p:extLst>
      <p:ext uri="{BB962C8B-B14F-4D97-AF65-F5344CB8AC3E}">
        <p14:creationId xmlns:p14="http://schemas.microsoft.com/office/powerpoint/2010/main" val="39993354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43</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92500" lnSpcReduction="20000"/>
          </a:bodyPr>
          <a:lstStyle/>
          <a:p>
            <a:r>
              <a:rPr lang="en-US" dirty="0"/>
              <a:t>Current Master and Quality Review print sets will be “stacked”</a:t>
            </a:r>
          </a:p>
          <a:p>
            <a:pPr lvl="1"/>
            <a:r>
              <a:rPr lang="en-US" dirty="0"/>
              <a:t>Print 2 of the new Schedules on same page as long as watermarked to indicate not to be mailed</a:t>
            </a:r>
          </a:p>
          <a:p>
            <a:r>
              <a:rPr lang="en-US" dirty="0"/>
              <a:t>New print set for paper files</a:t>
            </a:r>
          </a:p>
          <a:p>
            <a:pPr lvl="1"/>
            <a:r>
              <a:rPr lang="en-US" dirty="0"/>
              <a:t>Each of new Schedules printed on a separate page  </a:t>
            </a:r>
          </a:p>
          <a:p>
            <a:endParaRPr lang="en-US" dirty="0"/>
          </a:p>
        </p:txBody>
      </p:sp>
      <p:sp>
        <p:nvSpPr>
          <p:cNvPr id="5" name="Title 4"/>
          <p:cNvSpPr>
            <a:spLocks noGrp="1"/>
          </p:cNvSpPr>
          <p:nvPr>
            <p:ph type="title"/>
          </p:nvPr>
        </p:nvSpPr>
        <p:spPr>
          <a:xfrm>
            <a:off x="1066802" y="28835"/>
            <a:ext cx="10235607" cy="1143000"/>
          </a:xfrm>
        </p:spPr>
        <p:txBody>
          <a:bodyPr>
            <a:normAutofit fontScale="90000"/>
          </a:bodyPr>
          <a:lstStyle/>
          <a:p>
            <a:r>
              <a:rPr lang="en-US" sz="5100" dirty="0"/>
              <a:t>TY 2018 TaxSlayer Changes for Counselors                                             </a:t>
            </a:r>
            <a:r>
              <a:rPr lang="en-US" sz="3000" dirty="0"/>
              <a:t>(</a:t>
            </a:r>
            <a:r>
              <a:rPr lang="en-US" sz="3300" dirty="0"/>
              <a:t>cont’d</a:t>
            </a:r>
            <a:r>
              <a:rPr lang="en-US" sz="3000" dirty="0"/>
              <a:t>)</a:t>
            </a:r>
            <a:endParaRPr lang="en-US" sz="3300" dirty="0"/>
          </a:p>
        </p:txBody>
      </p:sp>
    </p:spTree>
    <p:extLst>
      <p:ext uri="{BB962C8B-B14F-4D97-AF65-F5344CB8AC3E}">
        <p14:creationId xmlns:p14="http://schemas.microsoft.com/office/powerpoint/2010/main" val="27372567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endParaRPr kumimoji="0" lang="en-US" sz="1867"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44</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08100"/>
            <a:ext cx="9753600" cy="4635500"/>
          </a:xfrm>
        </p:spPr>
        <p:txBody>
          <a:bodyPr>
            <a:normAutofit fontScale="92500" lnSpcReduction="20000"/>
          </a:bodyPr>
          <a:lstStyle/>
          <a:p>
            <a:r>
              <a:rPr lang="en-US" dirty="0"/>
              <a:t>State section changes</a:t>
            </a:r>
          </a:p>
          <a:p>
            <a:pPr lvl="1"/>
            <a:r>
              <a:rPr lang="en-US" dirty="0"/>
              <a:t>NJ PIN automatically selected on State screen that appears after entering Federal Personal Info</a:t>
            </a:r>
          </a:p>
          <a:p>
            <a:pPr lvl="1"/>
            <a:r>
              <a:rPr lang="en-US" dirty="0"/>
              <a:t>Print icon available on first NJ screen</a:t>
            </a:r>
          </a:p>
          <a:p>
            <a:pPr lvl="1"/>
            <a:r>
              <a:rPr lang="en-US" dirty="0"/>
              <a:t>Answers to NJ questions hold default response, rather than returning to “Select”</a:t>
            </a:r>
          </a:p>
          <a:p>
            <a:pPr lvl="1"/>
            <a:r>
              <a:rPr lang="en-US" dirty="0"/>
              <a:t>State refund is updated whenever Save is clicked within State sub-menus </a:t>
            </a:r>
          </a:p>
          <a:p>
            <a:pPr lvl="1"/>
            <a:endParaRPr lang="en-US" dirty="0"/>
          </a:p>
          <a:p>
            <a:pPr marL="618052" lvl="1" indent="0">
              <a:buNone/>
            </a:pPr>
            <a:endParaRPr lang="en-US" dirty="0"/>
          </a:p>
        </p:txBody>
      </p:sp>
      <p:sp>
        <p:nvSpPr>
          <p:cNvPr id="5" name="Title 4"/>
          <p:cNvSpPr>
            <a:spLocks noGrp="1"/>
          </p:cNvSpPr>
          <p:nvPr>
            <p:ph type="title"/>
          </p:nvPr>
        </p:nvSpPr>
        <p:spPr>
          <a:xfrm>
            <a:off x="1066802" y="28835"/>
            <a:ext cx="10235607" cy="1143000"/>
          </a:xfrm>
        </p:spPr>
        <p:txBody>
          <a:bodyPr>
            <a:normAutofit fontScale="90000"/>
          </a:bodyPr>
          <a:lstStyle/>
          <a:p>
            <a:r>
              <a:rPr lang="en-US" sz="5100" dirty="0"/>
              <a:t>TY 2018 TaxSlayer Changes for Counselors                                             </a:t>
            </a:r>
            <a:r>
              <a:rPr lang="en-US" sz="3000" dirty="0"/>
              <a:t>(</a:t>
            </a:r>
            <a:r>
              <a:rPr lang="en-US" sz="3300" dirty="0"/>
              <a:t>cont’d</a:t>
            </a:r>
            <a:r>
              <a:rPr lang="en-US" sz="3000" dirty="0"/>
              <a:t>)</a:t>
            </a:r>
            <a:endParaRPr lang="en-US" sz="3300" dirty="0"/>
          </a:p>
        </p:txBody>
      </p:sp>
    </p:spTree>
    <p:extLst>
      <p:ext uri="{BB962C8B-B14F-4D97-AF65-F5344CB8AC3E}">
        <p14:creationId xmlns:p14="http://schemas.microsoft.com/office/powerpoint/2010/main" val="165708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5</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938462" y="1346200"/>
            <a:ext cx="10250905" cy="4438593"/>
          </a:xfrm>
        </p:spPr>
        <p:txBody>
          <a:bodyPr>
            <a:normAutofit fontScale="62500" lnSpcReduction="20000"/>
          </a:bodyPr>
          <a:lstStyle/>
          <a:p>
            <a:r>
              <a:rPr lang="en-US" sz="4600" dirty="0"/>
              <a:t>Postcard–size 1040</a:t>
            </a:r>
          </a:p>
          <a:p>
            <a:pPr lvl="1"/>
            <a:r>
              <a:rPr lang="en-US" sz="4066" dirty="0"/>
              <a:t>Replaces 1040, 1040A, 1040EZ</a:t>
            </a:r>
          </a:p>
          <a:p>
            <a:r>
              <a:rPr lang="en-US" sz="4600" dirty="0"/>
              <a:t>6 new schedules</a:t>
            </a:r>
          </a:p>
          <a:p>
            <a:pPr lvl="1"/>
            <a:r>
              <a:rPr lang="en-US" sz="4066" dirty="0"/>
              <a:t>1 – Additional Income &amp; Adjustments to Income (lines 10-36)</a:t>
            </a:r>
          </a:p>
          <a:p>
            <a:pPr lvl="1"/>
            <a:r>
              <a:rPr lang="en-US" sz="4066" dirty="0"/>
              <a:t>2 – Tax (lines 38-47)</a:t>
            </a:r>
          </a:p>
          <a:p>
            <a:pPr lvl="1"/>
            <a:r>
              <a:rPr lang="en-US" sz="4066" dirty="0"/>
              <a:t>3 – Nonrefundable Credits (lines 48-55)</a:t>
            </a:r>
          </a:p>
          <a:p>
            <a:pPr lvl="1"/>
            <a:r>
              <a:rPr lang="en-US" sz="4066" dirty="0"/>
              <a:t>4 – Other Taxes (lines 57-64)</a:t>
            </a:r>
          </a:p>
          <a:p>
            <a:pPr lvl="1"/>
            <a:r>
              <a:rPr lang="en-US" sz="4066" dirty="0"/>
              <a:t>5 – Other Payments &amp; Refundable Credits (lines 65-75)</a:t>
            </a:r>
          </a:p>
          <a:p>
            <a:pPr lvl="1"/>
            <a:r>
              <a:rPr lang="en-US" sz="4066" dirty="0"/>
              <a:t>6 – Foreign Address &amp; Third Party Designee</a:t>
            </a:r>
          </a:p>
          <a:p>
            <a:endParaRPr lang="en-US" sz="4600" dirty="0"/>
          </a:p>
        </p:txBody>
      </p:sp>
      <p:sp>
        <p:nvSpPr>
          <p:cNvPr id="5" name="Title 4"/>
          <p:cNvSpPr>
            <a:spLocks noGrp="1"/>
          </p:cNvSpPr>
          <p:nvPr>
            <p:ph type="title"/>
          </p:nvPr>
        </p:nvSpPr>
        <p:spPr>
          <a:xfrm>
            <a:off x="1066802" y="28835"/>
            <a:ext cx="10235607" cy="1143000"/>
          </a:xfrm>
        </p:spPr>
        <p:txBody>
          <a:bodyPr>
            <a:normAutofit fontScale="90000"/>
          </a:bodyPr>
          <a:lstStyle/>
          <a:p>
            <a:r>
              <a:rPr lang="en-US" dirty="0"/>
              <a:t>TY 2018 Federal Tax Law Changes - General                                               </a:t>
            </a:r>
            <a:r>
              <a:rPr lang="en-US" sz="3300" dirty="0"/>
              <a:t>   </a:t>
            </a:r>
          </a:p>
        </p:txBody>
      </p:sp>
    </p:spTree>
    <p:extLst>
      <p:ext uri="{BB962C8B-B14F-4D97-AF65-F5344CB8AC3E}">
        <p14:creationId xmlns:p14="http://schemas.microsoft.com/office/powerpoint/2010/main" val="1954251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6</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938462" y="1311442"/>
            <a:ext cx="10250905" cy="4780600"/>
          </a:xfrm>
        </p:spPr>
        <p:txBody>
          <a:bodyPr>
            <a:normAutofit fontScale="62500" lnSpcReduction="20000"/>
          </a:bodyPr>
          <a:lstStyle/>
          <a:p>
            <a:r>
              <a:rPr lang="en-US" sz="4600" dirty="0"/>
              <a:t>Still 7 tax brackets, but some tax rates have been lowered and income thresholds have changed</a:t>
            </a:r>
          </a:p>
          <a:p>
            <a:pPr lvl="1"/>
            <a:r>
              <a:rPr lang="en-US" dirty="0"/>
              <a:t>New brackets – 10%, 12%, 22%, 24%, 32%, 35% and 37%</a:t>
            </a:r>
          </a:p>
          <a:p>
            <a:pPr lvl="1"/>
            <a:r>
              <a:rPr lang="en-US" dirty="0"/>
              <a:t>Married filing jointly income thresholds are exactly double the single thresholds for all but the two highest tax brackets, so marriage penalty eliminated for all but married couples earning more than $400K</a:t>
            </a:r>
          </a:p>
          <a:p>
            <a:r>
              <a:rPr lang="en-US" dirty="0"/>
              <a:t>Capital gains rates still 0%, 15% and 20%, but brackets no longer tied to ordinary income tax brackets</a:t>
            </a:r>
          </a:p>
          <a:p>
            <a:r>
              <a:rPr lang="en-US" sz="4600" dirty="0"/>
              <a:t>Personal and dependent exemptions reduced to 0</a:t>
            </a:r>
          </a:p>
          <a:p>
            <a:pPr lvl="1"/>
            <a:r>
              <a:rPr lang="en-US" dirty="0"/>
              <a:t>Rules to determine dependency have </a:t>
            </a:r>
            <a:r>
              <a:rPr lang="en-US"/>
              <a:t>not changed</a:t>
            </a:r>
            <a:endParaRPr lang="en-US" dirty="0"/>
          </a:p>
        </p:txBody>
      </p:sp>
      <p:sp>
        <p:nvSpPr>
          <p:cNvPr id="5" name="Title 4"/>
          <p:cNvSpPr>
            <a:spLocks noGrp="1"/>
          </p:cNvSpPr>
          <p:nvPr>
            <p:ph type="title"/>
          </p:nvPr>
        </p:nvSpPr>
        <p:spPr>
          <a:xfrm>
            <a:off x="1066802" y="28835"/>
            <a:ext cx="10235607" cy="1143000"/>
          </a:xfrm>
        </p:spPr>
        <p:txBody>
          <a:bodyPr>
            <a:normAutofit fontScale="90000"/>
          </a:bodyPr>
          <a:lstStyle/>
          <a:p>
            <a:r>
              <a:rPr lang="en-US" sz="5100" dirty="0"/>
              <a:t>TY 2018 Federal Tax Law Changes - General                                                    </a:t>
            </a:r>
            <a:r>
              <a:rPr lang="en-US" sz="3300" dirty="0"/>
              <a:t>(cont’d)</a:t>
            </a:r>
            <a:r>
              <a:rPr lang="en-US" dirty="0"/>
              <a:t>                                            </a:t>
            </a:r>
            <a:r>
              <a:rPr lang="en-US" sz="3300" dirty="0"/>
              <a:t>   </a:t>
            </a:r>
          </a:p>
        </p:txBody>
      </p:sp>
    </p:spTree>
    <p:extLst>
      <p:ext uri="{BB962C8B-B14F-4D97-AF65-F5344CB8AC3E}">
        <p14:creationId xmlns:p14="http://schemas.microsoft.com/office/powerpoint/2010/main" val="3736549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7</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1278833" y="1371600"/>
            <a:ext cx="9753600" cy="4413193"/>
          </a:xfrm>
        </p:spPr>
        <p:txBody>
          <a:bodyPr>
            <a:normAutofit/>
          </a:bodyPr>
          <a:lstStyle/>
          <a:p>
            <a:r>
              <a:rPr lang="en-US" dirty="0"/>
              <a:t>Student loan debt forgiven due to death or disability no longer considered income</a:t>
            </a:r>
          </a:p>
          <a:p>
            <a:r>
              <a:rPr lang="en-US" dirty="0"/>
              <a:t>Moving expenses no longer deductible and moving expense reimbursements from employer no longer excludable from income (except for military)</a:t>
            </a:r>
          </a:p>
          <a:p>
            <a:endParaRPr lang="en-US" dirty="0"/>
          </a:p>
          <a:p>
            <a:endParaRPr lang="en-US" dirty="0"/>
          </a:p>
          <a:p>
            <a:endParaRPr lang="en-US" dirty="0"/>
          </a:p>
          <a:p>
            <a:endParaRPr lang="en-US" dirty="0"/>
          </a:p>
        </p:txBody>
      </p:sp>
      <p:sp>
        <p:nvSpPr>
          <p:cNvPr id="5" name="Title 4"/>
          <p:cNvSpPr>
            <a:spLocks noGrp="1"/>
          </p:cNvSpPr>
          <p:nvPr>
            <p:ph type="title"/>
          </p:nvPr>
        </p:nvSpPr>
        <p:spPr>
          <a:xfrm>
            <a:off x="1066802" y="28835"/>
            <a:ext cx="10235607" cy="1106791"/>
          </a:xfrm>
        </p:spPr>
        <p:txBody>
          <a:bodyPr>
            <a:normAutofit fontScale="90000"/>
          </a:bodyPr>
          <a:lstStyle/>
          <a:p>
            <a:r>
              <a:rPr lang="en-US" sz="4700" dirty="0"/>
              <a:t>TY 2018 Federal Tax Law Changes – Income/Adjustments                             </a:t>
            </a:r>
            <a:r>
              <a:rPr lang="en-US" sz="5100" dirty="0"/>
              <a:t>     </a:t>
            </a:r>
            <a:r>
              <a:rPr lang="en-US" sz="3300" dirty="0"/>
              <a:t>    </a:t>
            </a:r>
          </a:p>
        </p:txBody>
      </p:sp>
    </p:spTree>
    <p:extLst>
      <p:ext uri="{BB962C8B-B14F-4D97-AF65-F5344CB8AC3E}">
        <p14:creationId xmlns:p14="http://schemas.microsoft.com/office/powerpoint/2010/main" val="2385581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8</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938151" y="1371600"/>
            <a:ext cx="10248405" cy="4413193"/>
          </a:xfrm>
        </p:spPr>
        <p:txBody>
          <a:bodyPr>
            <a:normAutofit fontScale="92500" lnSpcReduction="20000"/>
          </a:bodyPr>
          <a:lstStyle/>
          <a:p>
            <a:r>
              <a:rPr lang="en-US" dirty="0"/>
              <a:t>Standard deduction amounts increased substantially</a:t>
            </a:r>
          </a:p>
          <a:p>
            <a:pPr lvl="1"/>
            <a:r>
              <a:rPr lang="en-US" dirty="0"/>
              <a:t>Single/MFS - $12,000 (up from $6,350)</a:t>
            </a:r>
          </a:p>
          <a:p>
            <a:pPr lvl="1"/>
            <a:r>
              <a:rPr lang="en-US" dirty="0" err="1"/>
              <a:t>HoH</a:t>
            </a:r>
            <a:r>
              <a:rPr lang="en-US" dirty="0"/>
              <a:t> - $18,000 (up from $9,350)</a:t>
            </a:r>
          </a:p>
          <a:p>
            <a:pPr lvl="1"/>
            <a:r>
              <a:rPr lang="en-US" dirty="0"/>
              <a:t>MFJ - $24,000 (up from $12,700)</a:t>
            </a:r>
          </a:p>
          <a:p>
            <a:pPr lvl="1"/>
            <a:r>
              <a:rPr lang="en-US" dirty="0"/>
              <a:t>Additional for 65 or older or blind - $1,300 for married and QW; $1,600 for Single and </a:t>
            </a:r>
            <a:r>
              <a:rPr lang="en-US" dirty="0" err="1"/>
              <a:t>HoH</a:t>
            </a:r>
            <a:r>
              <a:rPr lang="en-US" dirty="0"/>
              <a:t> (up $50 each)</a:t>
            </a:r>
          </a:p>
          <a:p>
            <a:pPr lvl="1"/>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000" dirty="0"/>
              <a:t>TY 2018 Federal Tax Law Changes – Standard  Deduction    </a:t>
            </a:r>
          </a:p>
        </p:txBody>
      </p:sp>
    </p:spTree>
    <p:extLst>
      <p:ext uri="{BB962C8B-B14F-4D97-AF65-F5344CB8AC3E}">
        <p14:creationId xmlns:p14="http://schemas.microsoft.com/office/powerpoint/2010/main" val="160214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t>NJ AARP TaxAide TY2018 v2a</a:t>
            </a:r>
          </a:p>
        </p:txBody>
      </p:sp>
      <p:sp>
        <p:nvSpPr>
          <p:cNvPr id="4" name="Slide Number Placeholder 3"/>
          <p:cNvSpPr>
            <a:spLocks noGrp="1"/>
          </p:cNvSpPr>
          <p:nvPr>
            <p:ph type="sldNum" sz="quarter" idx="11"/>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193B690C-BBC0-AB42-87A5-D18F9DC3105A}" type="slidenum">
              <a:rPr kumimoji="0" lang="en-US" sz="1867"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9</a:t>
            </a:fld>
            <a:endParaRPr kumimoji="0" lang="en-US" sz="1867"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xt Placeholder 5"/>
          <p:cNvSpPr>
            <a:spLocks noGrp="1"/>
          </p:cNvSpPr>
          <p:nvPr>
            <p:ph type="body" sz="quarter" idx="12"/>
          </p:nvPr>
        </p:nvSpPr>
        <p:spPr>
          <a:xfrm>
            <a:off x="771897" y="1371600"/>
            <a:ext cx="10414660" cy="4767943"/>
          </a:xfrm>
        </p:spPr>
        <p:txBody>
          <a:bodyPr>
            <a:normAutofit fontScale="85000" lnSpcReduction="20000"/>
          </a:bodyPr>
          <a:lstStyle/>
          <a:p>
            <a:r>
              <a:rPr lang="en-US" u="sng" dirty="0"/>
              <a:t>Medical Expenses</a:t>
            </a:r>
            <a:r>
              <a:rPr lang="en-US" dirty="0"/>
              <a:t> – deductible to the extent that expenses exceed 7.5% of AGI</a:t>
            </a:r>
          </a:p>
          <a:p>
            <a:r>
              <a:rPr lang="en-US" u="sng" dirty="0"/>
              <a:t>State/Local Taxes</a:t>
            </a:r>
          </a:p>
          <a:p>
            <a:pPr lvl="1"/>
            <a:r>
              <a:rPr lang="en-US" dirty="0"/>
              <a:t>State income taxes and sales tax both on Schedule A line 5a</a:t>
            </a:r>
          </a:p>
          <a:p>
            <a:pPr lvl="2"/>
            <a:r>
              <a:rPr lang="en-US" dirty="0"/>
              <a:t>Box checked if using sales tax</a:t>
            </a:r>
            <a:r>
              <a:rPr lang="en-US" u="sng" dirty="0"/>
              <a:t> </a:t>
            </a:r>
          </a:p>
          <a:p>
            <a:pPr lvl="1"/>
            <a:r>
              <a:rPr lang="en-US" dirty="0"/>
              <a:t>Deduction for state/local taxes capped at $10,000</a:t>
            </a:r>
          </a:p>
          <a:p>
            <a:pPr lvl="2"/>
            <a:r>
              <a:rPr lang="en-US" dirty="0"/>
              <a:t>Cap applies to total of </a:t>
            </a:r>
            <a:r>
              <a:rPr lang="en-US" dirty="0" err="1"/>
              <a:t>Sch</a:t>
            </a:r>
            <a:r>
              <a:rPr lang="en-US" dirty="0"/>
              <a:t> A line 5a (state income or sales tax) </a:t>
            </a:r>
            <a:r>
              <a:rPr lang="en-US" b="1" dirty="0"/>
              <a:t>+</a:t>
            </a:r>
            <a:r>
              <a:rPr lang="en-US" dirty="0"/>
              <a:t> line 5b (real estate taxes)</a:t>
            </a:r>
          </a:p>
          <a:p>
            <a:endParaRPr lang="en-US" dirty="0"/>
          </a:p>
          <a:p>
            <a:pPr lvl="1"/>
            <a:endParaRPr lang="en-US" dirty="0"/>
          </a:p>
        </p:txBody>
      </p:sp>
      <p:sp>
        <p:nvSpPr>
          <p:cNvPr id="5" name="Title 4"/>
          <p:cNvSpPr>
            <a:spLocks noGrp="1"/>
          </p:cNvSpPr>
          <p:nvPr>
            <p:ph type="title"/>
          </p:nvPr>
        </p:nvSpPr>
        <p:spPr>
          <a:xfrm>
            <a:off x="1066802" y="28835"/>
            <a:ext cx="10235607" cy="1143000"/>
          </a:xfrm>
        </p:spPr>
        <p:txBody>
          <a:bodyPr>
            <a:noAutofit/>
          </a:bodyPr>
          <a:lstStyle/>
          <a:p>
            <a:r>
              <a:rPr lang="en-US" sz="4000" dirty="0"/>
              <a:t>TY 2018 Federal Tax Law Changes – Itemized Deductions                                                        </a:t>
            </a:r>
            <a:r>
              <a:rPr lang="en-US" sz="3000" dirty="0"/>
              <a:t>  </a:t>
            </a:r>
          </a:p>
        </p:txBody>
      </p:sp>
    </p:spTree>
    <p:extLst>
      <p:ext uri="{BB962C8B-B14F-4D97-AF65-F5344CB8AC3E}">
        <p14:creationId xmlns:p14="http://schemas.microsoft.com/office/powerpoint/2010/main" val="265589907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890E6D9D-B4D4-442F-A028-DDE3326F6F86}" vid="{AD7BCEF7-C74C-4EA6-8CC6-8CEE9E9AD322}"/>
    </a:ext>
  </a:extLst>
</a:theme>
</file>

<file path=ppt/theme/theme3.xml><?xml version="1.0" encoding="utf-8"?>
<a:theme xmlns:a="http://schemas.openxmlformats.org/drawingml/2006/main" name="1_AARPF PPTX Template W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bg1">
              <a:lumMod val="75000"/>
            </a:schemeClr>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ARPF PPTX Template Wide Webinar.potx" id="{270A958F-3427-4CCF-9967-D81FAF40589C}" vid="{562E70D0-2315-4BE0-B5F3-FEE5F0E66CE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2280</TotalTime>
  <Words>3230</Words>
  <Application>Microsoft Office PowerPoint</Application>
  <PresentationFormat>Widescreen</PresentationFormat>
  <Paragraphs>415</Paragraphs>
  <Slides>44</Slides>
  <Notes>10</Notes>
  <HiddenSlides>2</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44</vt:i4>
      </vt:variant>
    </vt:vector>
  </HeadingPairs>
  <TitlesOfParts>
    <vt:vector size="52" baseType="lpstr">
      <vt:lpstr>Arial</vt:lpstr>
      <vt:lpstr>Calibri</vt:lpstr>
      <vt:lpstr>Calibri Light</vt:lpstr>
      <vt:lpstr>Cambria</vt:lpstr>
      <vt:lpstr>Wingdings</vt:lpstr>
      <vt:lpstr>1_Office Theme</vt:lpstr>
      <vt:lpstr>AARPF PPTX Template Wide</vt:lpstr>
      <vt:lpstr>1_AARPF PPTX Template Wide</vt:lpstr>
      <vt:lpstr>What’s New for 2018 Tax Year? </vt:lpstr>
      <vt:lpstr>What Areas Have Changed for Tax Year (TY) 2018?</vt:lpstr>
      <vt:lpstr>TY 2018 Federal Tax Law Changes</vt:lpstr>
      <vt:lpstr>Great New IRS Tool for TY 2018</vt:lpstr>
      <vt:lpstr>TY 2018 Federal Tax Law Changes - General                                                  </vt:lpstr>
      <vt:lpstr>TY 2018 Federal Tax Law Changes - General                                                    (cont’d)                                               </vt:lpstr>
      <vt:lpstr>TY 2018 Federal Tax Law Changes – Income/Adjustments                                      </vt:lpstr>
      <vt:lpstr>TY 2018 Federal Tax Law Changes – Standard  Deduction    </vt:lpstr>
      <vt:lpstr>TY 2018 Federal Tax Law Changes – Itemized Deductions                                                          </vt:lpstr>
      <vt:lpstr>TY 2018 Federal Tax Law Changes – Itemized Deductions                                                          </vt:lpstr>
      <vt:lpstr>TY 2018 Federal Tax Law Changes – Itemized Deductions                                                        (cont’d)  </vt:lpstr>
      <vt:lpstr>TY 2018 Federal Tax Law Changes – Itemized Deductions                                                        (cont’d)  </vt:lpstr>
      <vt:lpstr>TY 2018 Federal Tax Law Changes – Itemized Deductions                                                        (cont’d)  </vt:lpstr>
      <vt:lpstr>TY 2018 Federal Tax Law Changes – Qualified Business Income Deduction</vt:lpstr>
      <vt:lpstr>What is Qualified Business Income?</vt:lpstr>
      <vt:lpstr>REIT and Qualified Business Income</vt:lpstr>
      <vt:lpstr>QBI Deduction Implications</vt:lpstr>
      <vt:lpstr>Calculating QBI</vt:lpstr>
      <vt:lpstr>QBI Deduction Example 1 without Capital Gain</vt:lpstr>
      <vt:lpstr>QBI Deduction Example 2 with Capital Gain</vt:lpstr>
      <vt:lpstr>TY 2018 Federal Tax Law Changes – Credits</vt:lpstr>
      <vt:lpstr>TY 2018 Federal Tax Law Changes – Other</vt:lpstr>
      <vt:lpstr>TY 2018 Federal Tax Law Changes – Other                                                                     (cont’d)</vt:lpstr>
      <vt:lpstr>TY 2018 Federal Tax Law Changes – Other                                                                     (cont’d)</vt:lpstr>
      <vt:lpstr>Refund of Previously Taxed Veterans Disability Payments</vt:lpstr>
      <vt:lpstr>Tax-Aide Policy for Veterans’ Refunds</vt:lpstr>
      <vt:lpstr>TY 2019 Federal Tax Law Changes     </vt:lpstr>
      <vt:lpstr>TY 2018 NJ Tax Law Changes     </vt:lpstr>
      <vt:lpstr>TY 2018 NJ Tax Law Changes         (cont’d)</vt:lpstr>
      <vt:lpstr>TY 2018 NJ Tax Law Changes         (cont’d)</vt:lpstr>
      <vt:lpstr>TY 2019 NJ Tax Law Changes         </vt:lpstr>
      <vt:lpstr>2018 Tax Law Changes</vt:lpstr>
      <vt:lpstr>TY 2018 Scope Changes </vt:lpstr>
      <vt:lpstr>Self-Employed Health Insurance Deduction </vt:lpstr>
      <vt:lpstr>Self-Employed Health Insurance Deduction                                         (cont’d)</vt:lpstr>
      <vt:lpstr>Self-Employed Health Insurance Deduction                                         (cont’d)</vt:lpstr>
      <vt:lpstr>Self-Employed Health Insurance</vt:lpstr>
      <vt:lpstr>Self-Employed Health Insurance Deduction                                         (cont’d)</vt:lpstr>
      <vt:lpstr>TY 2019 Requested Scope Changes</vt:lpstr>
      <vt:lpstr>TY 2018 TaxSlayer Changes for Counselors</vt:lpstr>
      <vt:lpstr>TY 2018 TaxSlayer Changes for Counselors                                             (cont’d)</vt:lpstr>
      <vt:lpstr>TY 2018 TaxSlayer Changes for Counselors                                             (cont’d)</vt:lpstr>
      <vt:lpstr>TY 2018 TaxSlayer Changes for Counselors                                             (cont’d)</vt:lpstr>
      <vt:lpstr>TY 2018 TaxSlayer Changes for Counselors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for 2018</dc:title>
  <dc:creator>Gale Stricker</dc:creator>
  <cp:lastModifiedBy>Al TP4F</cp:lastModifiedBy>
  <cp:revision>119</cp:revision>
  <dcterms:created xsi:type="dcterms:W3CDTF">2018-10-04T17:29:29Z</dcterms:created>
  <dcterms:modified xsi:type="dcterms:W3CDTF">2018-12-04T03:31:54Z</dcterms:modified>
</cp:coreProperties>
</file>